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8" r:id="rId10"/>
    <p:sldId id="264" r:id="rId11"/>
    <p:sldId id="266" r:id="rId12"/>
    <p:sldId id="265" r:id="rId13"/>
    <p:sldId id="267" r:id="rId14"/>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520" autoAdjust="0"/>
    <p:restoredTop sz="94660"/>
  </p:normalViewPr>
  <p:slideViewPr>
    <p:cSldViewPr snapToGrid="0">
      <p:cViewPr varScale="1">
        <p:scale>
          <a:sx n="67" d="100"/>
          <a:sy n="67" d="100"/>
        </p:scale>
        <p:origin x="744" y="4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10/20/2020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10/20/2020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5D98CBB2-C056-4961-B9F2-A30E91C0368F}"/>
              </a:ext>
            </a:extLst>
          </p:cNvPr>
          <p:cNvSpPr>
            <a:spLocks noGrp="1"/>
          </p:cNvSpPr>
          <p:nvPr>
            <p:ph type="title"/>
          </p:nvPr>
        </p:nvSpPr>
        <p:spPr>
          <a:xfrm>
            <a:off x="2592925" y="604654"/>
            <a:ext cx="8911687" cy="1280890"/>
          </a:xfrm>
        </p:spPr>
        <p:txBody>
          <a:bodyPr/>
          <a:lstStyle/>
          <a:p>
            <a:r>
              <a:rPr lang="en-US" dirty="0">
                <a:latin typeface="Times New Roman" panose="02020603050405020304" pitchFamily="18" charset="0"/>
                <a:cs typeface="Times New Roman" panose="02020603050405020304" pitchFamily="18" charset="0"/>
              </a:rPr>
              <a:t>					</a:t>
            </a:r>
            <a:r>
              <a:rPr lang="en-US" sz="4400" b="1" dirty="0">
                <a:latin typeface="Times New Roman" panose="02020603050405020304" pitchFamily="18" charset="0"/>
                <a:cs typeface="Times New Roman" panose="02020603050405020304" pitchFamily="18" charset="0"/>
              </a:rPr>
              <a:t>PROPOSITION 15</a:t>
            </a:r>
          </a:p>
        </p:txBody>
      </p:sp>
      <p:sp>
        <p:nvSpPr>
          <p:cNvPr id="5" name="Content Placeholder 4">
            <a:extLst>
              <a:ext uri="{FF2B5EF4-FFF2-40B4-BE49-F238E27FC236}">
                <a16:creationId xmlns:a16="http://schemas.microsoft.com/office/drawing/2014/main" id="{899028F8-9D7E-4394-BBF2-3579D41340BA}"/>
              </a:ext>
            </a:extLst>
          </p:cNvPr>
          <p:cNvSpPr>
            <a:spLocks noGrp="1"/>
          </p:cNvSpPr>
          <p:nvPr>
            <p:ph idx="1"/>
          </p:nvPr>
        </p:nvSpPr>
        <p:spPr/>
        <p:txBody>
          <a:bodyPr/>
          <a:lstStyle/>
          <a:p>
            <a:endParaRPr lang="en-US" dirty="0"/>
          </a:p>
          <a:p>
            <a:endParaRPr lang="en-US" dirty="0"/>
          </a:p>
          <a:p>
            <a:pPr marL="0" indent="0">
              <a:buNone/>
            </a:pPr>
            <a:r>
              <a:rPr lang="en-US" sz="3600" b="1" dirty="0">
                <a:solidFill>
                  <a:schemeClr val="tx1"/>
                </a:solidFill>
                <a:latin typeface="Times New Roman" panose="02020603050405020304" pitchFamily="18" charset="0"/>
                <a:cs typeface="Times New Roman" panose="02020603050405020304" pitchFamily="18" charset="0"/>
              </a:rPr>
              <a:t>					WHAT WOULD IT DO?</a:t>
            </a:r>
          </a:p>
        </p:txBody>
      </p:sp>
    </p:spTree>
    <p:extLst>
      <p:ext uri="{BB962C8B-B14F-4D97-AF65-F5344CB8AC3E}">
        <p14:creationId xmlns:p14="http://schemas.microsoft.com/office/powerpoint/2010/main" val="11945690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ECD78-6320-470C-B6FD-B15CA6B15290}"/>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Tax relief for those over 55, tighter rules on inherited property</a:t>
            </a:r>
          </a:p>
        </p:txBody>
      </p:sp>
      <p:sp>
        <p:nvSpPr>
          <p:cNvPr id="3" name="Content Placeholder 2">
            <a:extLst>
              <a:ext uri="{FF2B5EF4-FFF2-40B4-BE49-F238E27FC236}">
                <a16:creationId xmlns:a16="http://schemas.microsoft.com/office/drawing/2014/main" id="{C4AD751F-0A7A-4B49-B28E-58445970DB7C}"/>
              </a:ext>
            </a:extLst>
          </p:cNvPr>
          <p:cNvSpPr>
            <a:spLocks noGrp="1"/>
          </p:cNvSpPr>
          <p:nvPr>
            <p:ph idx="1"/>
          </p:nvPr>
        </p:nvSpPr>
        <p:spPr/>
        <p:txBody>
          <a:bodyPr>
            <a:noAutofit/>
          </a:bodyPr>
          <a:lstStyle/>
          <a:p>
            <a:pPr marL="0" indent="0">
              <a:spcBef>
                <a:spcPts val="0"/>
              </a:spcBef>
              <a:buNone/>
            </a:pPr>
            <a:r>
              <a:rPr lang="en-US" sz="2400" b="0" i="0" dirty="0">
                <a:solidFill>
                  <a:srgbClr val="444244"/>
                </a:solidFill>
                <a:effectLst/>
                <a:latin typeface="Times New Roman" panose="02020603050405020304" pitchFamily="18" charset="0"/>
                <a:cs typeface="Times New Roman" panose="02020603050405020304" pitchFamily="18" charset="0"/>
              </a:rPr>
              <a:t>Property taxes would still increase with the purchase of a more expensive home, but the taxes would not go up as much as they would if the homeowners were under age 55. The measure also allows eligible participants to take advantage of these new rules up to three times in a lifetime.</a:t>
            </a:r>
            <a:endParaRPr lang="en-US" sz="2400" dirty="0">
              <a:solidFill>
                <a:srgbClr val="000000"/>
              </a:solidFill>
              <a:latin typeface="Times New Roman" panose="02020603050405020304" pitchFamily="18" charset="0"/>
              <a:cs typeface="Times New Roman" panose="02020603050405020304" pitchFamily="18" charset="0"/>
            </a:endParaRPr>
          </a:p>
          <a:p>
            <a:pPr marL="0" indent="0">
              <a:spcBef>
                <a:spcPts val="0"/>
              </a:spcBef>
              <a:buNone/>
            </a:pPr>
            <a:endParaRPr lang="en-US" sz="2400" b="0" i="0" dirty="0">
              <a:solidFill>
                <a:srgbClr val="444244"/>
              </a:solidFill>
              <a:effectLst/>
              <a:latin typeface="Times New Roman" panose="02020603050405020304" pitchFamily="18" charset="0"/>
              <a:cs typeface="Times New Roman" panose="02020603050405020304" pitchFamily="18" charset="0"/>
            </a:endParaRPr>
          </a:p>
          <a:p>
            <a:pPr marL="0" marR="0" indent="0" algn="l">
              <a:spcBef>
                <a:spcPts val="0"/>
              </a:spcBef>
              <a:spcAft>
                <a:spcPts val="0"/>
              </a:spcAft>
              <a:buNone/>
            </a:pPr>
            <a:r>
              <a:rPr lang="en-US" sz="2400" b="0" i="0" dirty="0">
                <a:solidFill>
                  <a:srgbClr val="444244"/>
                </a:solidFill>
                <a:effectLst/>
                <a:latin typeface="Times New Roman" panose="02020603050405020304" pitchFamily="18" charset="0"/>
                <a:cs typeface="Times New Roman" panose="02020603050405020304" pitchFamily="18" charset="0"/>
              </a:rPr>
              <a:t>Proposition 19 also tightens the rules for inherited properties not used as a primary residence or for farming if the market </a:t>
            </a:r>
            <a:r>
              <a:rPr lang="en-US" sz="2400" b="0" i="0" dirty="0">
                <a:solidFill>
                  <a:srgbClr val="595759"/>
                </a:solidFill>
                <a:effectLst/>
                <a:latin typeface="Times New Roman" panose="02020603050405020304" pitchFamily="18" charset="0"/>
                <a:cs typeface="Times New Roman" panose="02020603050405020304" pitchFamily="18" charset="0"/>
              </a:rPr>
              <a:t>value </a:t>
            </a:r>
            <a:r>
              <a:rPr lang="en-US" sz="2400" b="0" i="0" dirty="0">
                <a:solidFill>
                  <a:srgbClr val="444244"/>
                </a:solidFill>
                <a:effectLst/>
                <a:latin typeface="Times New Roman" panose="02020603050405020304" pitchFamily="18" charset="0"/>
                <a:cs typeface="Times New Roman" panose="02020603050405020304" pitchFamily="18" charset="0"/>
              </a:rPr>
              <a:t>of the home exceeds the property's taxable </a:t>
            </a:r>
            <a:r>
              <a:rPr lang="en-US" sz="2400" b="0" i="0" dirty="0">
                <a:solidFill>
                  <a:srgbClr val="595759"/>
                </a:solidFill>
                <a:effectLst/>
                <a:latin typeface="Times New Roman" panose="02020603050405020304" pitchFamily="18" charset="0"/>
                <a:cs typeface="Times New Roman" panose="02020603050405020304" pitchFamily="18" charset="0"/>
              </a:rPr>
              <a:t>value </a:t>
            </a:r>
            <a:r>
              <a:rPr lang="en-US" sz="2400" b="0" i="0" dirty="0">
                <a:solidFill>
                  <a:srgbClr val="444244"/>
                </a:solidFill>
                <a:effectLst/>
                <a:latin typeface="Times New Roman" panose="02020603050405020304" pitchFamily="18" charset="0"/>
                <a:cs typeface="Times New Roman" panose="02020603050405020304" pitchFamily="18" charset="0"/>
              </a:rPr>
              <a:t>by more than $1 million. Second homes and business properties </a:t>
            </a:r>
            <a:r>
              <a:rPr lang="en-US" sz="2400" b="0" i="0" dirty="0">
                <a:solidFill>
                  <a:srgbClr val="595759"/>
                </a:solidFill>
                <a:effectLst/>
                <a:latin typeface="Times New Roman" panose="02020603050405020304" pitchFamily="18" charset="0"/>
                <a:cs typeface="Times New Roman" panose="02020603050405020304" pitchFamily="18" charset="0"/>
              </a:rPr>
              <a:t>would </a:t>
            </a:r>
            <a:r>
              <a:rPr lang="en-US" sz="2400" b="0" i="0" dirty="0">
                <a:solidFill>
                  <a:srgbClr val="444244"/>
                </a:solidFill>
                <a:effectLst/>
                <a:latin typeface="Times New Roman" panose="02020603050405020304" pitchFamily="18" charset="0"/>
                <a:cs typeface="Times New Roman" panose="02020603050405020304" pitchFamily="18" charset="0"/>
              </a:rPr>
              <a:t>be assessed at full market </a:t>
            </a:r>
            <a:r>
              <a:rPr lang="en-US" sz="2400" b="0" i="0" dirty="0">
                <a:solidFill>
                  <a:srgbClr val="595759"/>
                </a:solidFill>
                <a:effectLst/>
                <a:latin typeface="Times New Roman" panose="02020603050405020304" pitchFamily="18" charset="0"/>
                <a:cs typeface="Times New Roman" panose="02020603050405020304" pitchFamily="18" charset="0"/>
              </a:rPr>
              <a:t>values.</a:t>
            </a:r>
          </a:p>
          <a:p>
            <a:pPr marL="0" marR="0" indent="0" algn="l">
              <a:spcBef>
                <a:spcPts val="0"/>
              </a:spcBef>
              <a:spcAft>
                <a:spcPts val="0"/>
              </a:spcAft>
              <a:buNone/>
            </a:pPr>
            <a:endParaRPr lang="en-US" sz="2400" b="0" i="0" dirty="0">
              <a:solidFill>
                <a:srgbClr val="000000"/>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321138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414908-7779-4D86-BDBE-A1C3686FCA39}"/>
              </a:ext>
            </a:extLst>
          </p:cNvPr>
          <p:cNvSpPr>
            <a:spLocks noGrp="1"/>
          </p:cNvSpPr>
          <p:nvPr>
            <p:ph type="title"/>
          </p:nvPr>
        </p:nvSpPr>
        <p:spPr/>
        <p:txBody>
          <a:bodyPr/>
          <a:lstStyle/>
          <a:p>
            <a:r>
              <a:rPr lang="en-US" dirty="0">
                <a:latin typeface="Times New Roman" panose="02020603050405020304" pitchFamily="18" charset="0"/>
                <a:cs typeface="Times New Roman" panose="02020603050405020304" pitchFamily="18" charset="0"/>
              </a:rPr>
              <a:t>Will it result in increased revenue for firefighters? Maybe, maybe not. </a:t>
            </a:r>
          </a:p>
        </p:txBody>
      </p:sp>
      <p:sp>
        <p:nvSpPr>
          <p:cNvPr id="3" name="Content Placeholder 2">
            <a:extLst>
              <a:ext uri="{FF2B5EF4-FFF2-40B4-BE49-F238E27FC236}">
                <a16:creationId xmlns:a16="http://schemas.microsoft.com/office/drawing/2014/main" id="{F707541C-D8CC-4951-B3B1-C952F5F40E46}"/>
              </a:ext>
            </a:extLst>
          </p:cNvPr>
          <p:cNvSpPr>
            <a:spLocks noGrp="1"/>
          </p:cNvSpPr>
          <p:nvPr>
            <p:ph idx="1"/>
          </p:nvPr>
        </p:nvSpPr>
        <p:spPr>
          <a:xfrm>
            <a:off x="2536824" y="2566988"/>
            <a:ext cx="8915400" cy="3777622"/>
          </a:xfrm>
        </p:spPr>
        <p:txBody>
          <a:bodyPr/>
          <a:lstStyle/>
          <a:p>
            <a:pPr marL="0" indent="0">
              <a:buNone/>
            </a:pPr>
            <a:r>
              <a:rPr lang="en-US" sz="2400" b="0" i="0" dirty="0">
                <a:solidFill>
                  <a:srgbClr val="444244"/>
                </a:solidFill>
                <a:effectLst/>
                <a:latin typeface="Times New Roman" panose="02020603050405020304" pitchFamily="18" charset="0"/>
                <a:cs typeface="Times New Roman" panose="02020603050405020304" pitchFamily="18" charset="0"/>
              </a:rPr>
              <a:t>It is unclear whether Proposition 19 would result in a net gain or loss of property tax revenues. Proponents are banking that it would result in an overall increase, and in a cynical ploy the real estate interests behind Proposition 19 directed that excess revenues be dedicated to fire fighting. This move was designed to curry favor with the California Professional Firefighters who opposed Proposition 5 in 2018 and are now cosponsoring Proposition 19.</a:t>
            </a:r>
          </a:p>
          <a:p>
            <a:endParaRPr lang="en-US" dirty="0"/>
          </a:p>
        </p:txBody>
      </p:sp>
    </p:spTree>
    <p:extLst>
      <p:ext uri="{BB962C8B-B14F-4D97-AF65-F5344CB8AC3E}">
        <p14:creationId xmlns:p14="http://schemas.microsoft.com/office/powerpoint/2010/main" val="40704084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71A3D-48FB-4E7F-8EDD-AE634F487386}"/>
              </a:ext>
            </a:extLst>
          </p:cNvPr>
          <p:cNvSpPr>
            <a:spLocks noGrp="1"/>
          </p:cNvSpPr>
          <p:nvPr>
            <p:ph type="title"/>
          </p:nvPr>
        </p:nvSpPr>
        <p:spPr/>
        <p:txBody>
          <a:bodyPr>
            <a:noAutofit/>
          </a:bodyPr>
          <a:lstStyle/>
          <a:p>
            <a:r>
              <a:rPr lang="en-US" dirty="0">
                <a:latin typeface="Times New Roman" panose="02020603050405020304" pitchFamily="18" charset="0"/>
                <a:cs typeface="Times New Roman" panose="02020603050405020304" pitchFamily="18" charset="0"/>
              </a:rPr>
              <a:t>Does it make sense to give property tax relief to those over 55? </a:t>
            </a:r>
          </a:p>
        </p:txBody>
      </p:sp>
      <p:sp>
        <p:nvSpPr>
          <p:cNvPr id="3" name="Content Placeholder 2">
            <a:extLst>
              <a:ext uri="{FF2B5EF4-FFF2-40B4-BE49-F238E27FC236}">
                <a16:creationId xmlns:a16="http://schemas.microsoft.com/office/drawing/2014/main" id="{BD86859F-B2CC-47DE-9E5E-F7E8FA4AE8EE}"/>
              </a:ext>
            </a:extLst>
          </p:cNvPr>
          <p:cNvSpPr>
            <a:spLocks noGrp="1"/>
          </p:cNvSpPr>
          <p:nvPr>
            <p:ph idx="1"/>
          </p:nvPr>
        </p:nvSpPr>
        <p:spPr>
          <a:xfrm>
            <a:off x="2555874" y="2728912"/>
            <a:ext cx="8574089" cy="3777622"/>
          </a:xfrm>
        </p:spPr>
        <p:txBody>
          <a:bodyPr/>
          <a:lstStyle/>
          <a:p>
            <a:pPr marL="0" marR="0" indent="0" algn="l">
              <a:spcBef>
                <a:spcPts val="0"/>
              </a:spcBef>
              <a:spcAft>
                <a:spcPts val="0"/>
              </a:spcAft>
              <a:buNone/>
            </a:pPr>
            <a:r>
              <a:rPr lang="en-US" sz="2400" b="0" i="0" dirty="0">
                <a:solidFill>
                  <a:srgbClr val="444244"/>
                </a:solidFill>
                <a:effectLst/>
                <a:latin typeface="Times New Roman" panose="02020603050405020304" pitchFamily="18" charset="0"/>
                <a:cs typeface="Times New Roman" panose="02020603050405020304" pitchFamily="18" charset="0"/>
              </a:rPr>
              <a:t>While it may make sense to tighten the rules for inherited properties, there is no evidence that all or even most people age 55 and older, many of whom are in</a:t>
            </a:r>
            <a:r>
              <a:rPr lang="en-US" sz="2400" b="0" i="0" spc="-240" dirty="0">
                <a:solidFill>
                  <a:srgbClr val="444244"/>
                </a:solidFill>
                <a:effectLst/>
                <a:latin typeface="Times New Roman" panose="02020603050405020304" pitchFamily="18" charset="0"/>
                <a:cs typeface="Times New Roman" panose="02020603050405020304" pitchFamily="18" charset="0"/>
              </a:rPr>
              <a:t> </a:t>
            </a:r>
            <a:r>
              <a:rPr lang="en-US" sz="2400" b="0" i="0" dirty="0">
                <a:solidFill>
                  <a:srgbClr val="444244"/>
                </a:solidFill>
                <a:effectLst/>
                <a:latin typeface="Times New Roman" panose="02020603050405020304" pitchFamily="18" charset="0"/>
                <a:cs typeface="Times New Roman" panose="02020603050405020304" pitchFamily="18" charset="0"/>
              </a:rPr>
              <a:t>their prime earning years and have considerably more wealth</a:t>
            </a:r>
          </a:p>
          <a:p>
            <a:pPr marL="0" marR="0" indent="0" algn="l">
              <a:spcBef>
                <a:spcPts val="0"/>
              </a:spcBef>
              <a:spcAft>
                <a:spcPts val="0"/>
              </a:spcAft>
              <a:buNone/>
            </a:pPr>
            <a:r>
              <a:rPr lang="en-US" sz="2400" b="0" i="0" dirty="0">
                <a:solidFill>
                  <a:srgbClr val="444244"/>
                </a:solidFill>
                <a:effectLst/>
                <a:latin typeface="Times New Roman" panose="02020603050405020304" pitchFamily="18" charset="0"/>
                <a:cs typeface="Times New Roman" panose="02020603050405020304" pitchFamily="18" charset="0"/>
              </a:rPr>
              <a:t> than </a:t>
            </a:r>
            <a:r>
              <a:rPr lang="en-US" sz="2400" b="0" i="0" dirty="0">
                <a:solidFill>
                  <a:srgbClr val="595759"/>
                </a:solidFill>
                <a:effectLst/>
                <a:latin typeface="Times New Roman" panose="02020603050405020304" pitchFamily="18" charset="0"/>
                <a:cs typeface="Times New Roman" panose="02020603050405020304" pitchFamily="18" charset="0"/>
              </a:rPr>
              <a:t>younger </a:t>
            </a:r>
            <a:r>
              <a:rPr lang="en-US" sz="2400" b="0" i="0" dirty="0">
                <a:solidFill>
                  <a:srgbClr val="444244"/>
                </a:solidFill>
                <a:effectLst/>
                <a:latin typeface="Times New Roman" panose="02020603050405020304" pitchFamily="18" charset="0"/>
                <a:cs typeface="Times New Roman" panose="02020603050405020304" pitchFamily="18" charset="0"/>
              </a:rPr>
              <a:t>people, are in need of property tax relief.</a:t>
            </a:r>
          </a:p>
          <a:p>
            <a:pPr marL="0" marR="0" indent="0" algn="l">
              <a:spcBef>
                <a:spcPts val="0"/>
              </a:spcBef>
              <a:spcAft>
                <a:spcPts val="0"/>
              </a:spcAft>
              <a:buNone/>
            </a:pPr>
            <a:endParaRPr lang="en-US" sz="2400" dirty="0">
              <a:solidFill>
                <a:srgbClr val="444244"/>
              </a:solidFill>
              <a:latin typeface="Times New Roman" panose="02020603050405020304" pitchFamily="18" charset="0"/>
              <a:cs typeface="Times New Roman" panose="02020603050405020304" pitchFamily="18" charset="0"/>
            </a:endParaRPr>
          </a:p>
          <a:p>
            <a:pPr marL="0" marR="0" indent="0" algn="l">
              <a:spcBef>
                <a:spcPts val="0"/>
              </a:spcBef>
              <a:spcAft>
                <a:spcPts val="0"/>
              </a:spcAft>
              <a:buNone/>
            </a:pPr>
            <a:r>
              <a:rPr lang="en-US" sz="2400" b="0" i="0" dirty="0">
                <a:solidFill>
                  <a:srgbClr val="444244"/>
                </a:solidFill>
                <a:effectLst/>
                <a:latin typeface="Times New Roman" panose="02020603050405020304" pitchFamily="18" charset="0"/>
                <a:cs typeface="Times New Roman" panose="02020603050405020304" pitchFamily="18" charset="0"/>
              </a:rPr>
              <a:t> Conversely, we need to make it easier for first-time buyers to purchase</a:t>
            </a:r>
            <a:r>
              <a:rPr lang="en-US" sz="2400" b="0" i="0" spc="30" dirty="0">
                <a:solidFill>
                  <a:srgbClr val="444244"/>
                </a:solidFill>
                <a:effectLst/>
                <a:latin typeface="Times New Roman" panose="02020603050405020304" pitchFamily="18" charset="0"/>
                <a:cs typeface="Times New Roman" panose="02020603050405020304" pitchFamily="18" charset="0"/>
              </a:rPr>
              <a:t> </a:t>
            </a:r>
            <a:r>
              <a:rPr lang="en-US" sz="2400" b="0" i="0" dirty="0">
                <a:solidFill>
                  <a:srgbClr val="444244"/>
                </a:solidFill>
                <a:effectLst/>
                <a:latin typeface="Times New Roman" panose="02020603050405020304" pitchFamily="18" charset="0"/>
                <a:cs typeface="Times New Roman" panose="02020603050405020304" pitchFamily="18" charset="0"/>
              </a:rPr>
              <a:t>homes</a:t>
            </a:r>
            <a:r>
              <a:rPr lang="en-US" sz="2800" b="0" i="0" dirty="0">
                <a:solidFill>
                  <a:srgbClr val="444244"/>
                </a:solidFill>
                <a:effectLst/>
                <a:latin typeface="Times New Roman" panose="02020603050405020304" pitchFamily="18" charset="0"/>
                <a:cs typeface="Times New Roman" panose="02020603050405020304" pitchFamily="18" charset="0"/>
              </a:rPr>
              <a:t>.</a:t>
            </a:r>
            <a:endParaRPr lang="en-US" sz="28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91066407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A4C57A-E9B1-4E9E-BE9A-E00102DDC738}"/>
              </a:ext>
            </a:extLst>
          </p:cNvPr>
          <p:cNvSpPr>
            <a:spLocks noGrp="1"/>
          </p:cNvSpPr>
          <p:nvPr>
            <p:ph type="ctrTitle"/>
          </p:nvPr>
        </p:nvSpPr>
        <p:spPr>
          <a:xfrm>
            <a:off x="2170113" y="0"/>
            <a:ext cx="8915399" cy="2262781"/>
          </a:xfrm>
        </p:spPr>
        <p:txBody>
          <a:bodyPr>
            <a:normAutofit/>
          </a:bodyPr>
          <a:lstStyle/>
          <a:p>
            <a:r>
              <a:rPr lang="en-US" sz="3600" dirty="0">
                <a:latin typeface="Times New Roman" panose="02020603050405020304" pitchFamily="18" charset="0"/>
                <a:cs typeface="Times New Roman" panose="02020603050405020304" pitchFamily="18" charset="0"/>
              </a:rPr>
              <a:t>Quakers say vote </a:t>
            </a:r>
            <a:r>
              <a:rPr lang="en-US" sz="3600" b="1" dirty="0">
                <a:latin typeface="Times New Roman" panose="02020603050405020304" pitchFamily="18" charset="0"/>
                <a:cs typeface="Times New Roman" panose="02020603050405020304" pitchFamily="18" charset="0"/>
              </a:rPr>
              <a:t>NO</a:t>
            </a:r>
            <a:r>
              <a:rPr lang="en-US" sz="3600" dirty="0">
                <a:latin typeface="Times New Roman" panose="02020603050405020304" pitchFamily="18" charset="0"/>
                <a:cs typeface="Times New Roman" panose="02020603050405020304" pitchFamily="18" charset="0"/>
              </a:rPr>
              <a:t>, but the California Council of Churches says vote </a:t>
            </a:r>
            <a:r>
              <a:rPr lang="en-US" sz="3600" b="1" dirty="0">
                <a:latin typeface="Times New Roman" panose="02020603050405020304" pitchFamily="18" charset="0"/>
                <a:cs typeface="Times New Roman" panose="02020603050405020304" pitchFamily="18" charset="0"/>
              </a:rPr>
              <a:t>YES</a:t>
            </a:r>
            <a:r>
              <a:rPr lang="en-US" sz="3600" dirty="0">
                <a:latin typeface="Times New Roman" panose="02020603050405020304" pitchFamily="18" charset="0"/>
                <a:cs typeface="Times New Roman" panose="02020603050405020304" pitchFamily="18" charset="0"/>
              </a:rPr>
              <a:t> on Prop 19. </a:t>
            </a:r>
          </a:p>
        </p:txBody>
      </p:sp>
      <p:sp>
        <p:nvSpPr>
          <p:cNvPr id="3" name="Subtitle 2">
            <a:extLst>
              <a:ext uri="{FF2B5EF4-FFF2-40B4-BE49-F238E27FC236}">
                <a16:creationId xmlns:a16="http://schemas.microsoft.com/office/drawing/2014/main" id="{4D533E5D-9747-4384-B636-2B0437ECF4D2}"/>
              </a:ext>
            </a:extLst>
          </p:cNvPr>
          <p:cNvSpPr>
            <a:spLocks noGrp="1"/>
          </p:cNvSpPr>
          <p:nvPr>
            <p:ph type="subTitle" idx="1"/>
          </p:nvPr>
        </p:nvSpPr>
        <p:spPr>
          <a:xfrm>
            <a:off x="2127250" y="2686051"/>
            <a:ext cx="8915399" cy="1798388"/>
          </a:xfrm>
        </p:spPr>
        <p:txBody>
          <a:bodyPr>
            <a:noAutofit/>
          </a:bodyPr>
          <a:lstStyle/>
          <a:p>
            <a:r>
              <a:rPr lang="en-US" sz="2400" b="0" i="0" dirty="0">
                <a:solidFill>
                  <a:srgbClr val="464545"/>
                </a:solidFill>
                <a:effectLst/>
                <a:latin typeface="Times New Roman" panose="02020603050405020304" pitchFamily="18" charset="0"/>
                <a:cs typeface="Times New Roman" panose="02020603050405020304" pitchFamily="18" charset="0"/>
              </a:rPr>
              <a:t>The California Council of Churches says vote YES because “Proposition 19 bars inherited property from being used for income generation and requires it must be used as the primary residence by those who inherited it. All such rental properties will be reassessed upward to full market status, thus generating new tax revenue. This impacts 40-60,000 taxpayers. 75% of new revenues will be assigned to the Fire Protection Fund, 25% to County Revenue Protection Fund for any possible loss of tax revenue. Every older property released for actual sale will also generate higher tax rates and more revenue for the county.”</a:t>
            </a: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509568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4B7DA1-66B7-4134-847F-A15BC60107BB}"/>
              </a:ext>
            </a:extLst>
          </p:cNvPr>
          <p:cNvSpPr>
            <a:spLocks noGrp="1"/>
          </p:cNvSpPr>
          <p:nvPr>
            <p:ph type="title"/>
          </p:nvPr>
        </p:nvSpPr>
        <p:spPr/>
        <p:txBody>
          <a:bodyPr/>
          <a:lstStyle/>
          <a:p>
            <a:r>
              <a:rPr lang="en-US" dirty="0"/>
              <a:t>					</a:t>
            </a:r>
            <a:r>
              <a:rPr lang="en-US" b="1" dirty="0">
                <a:latin typeface="Times New Roman" panose="02020603050405020304" pitchFamily="18" charset="0"/>
                <a:cs typeface="Times New Roman" panose="02020603050405020304" pitchFamily="18" charset="0"/>
              </a:rPr>
              <a:t>PROPOSITION 15</a:t>
            </a:r>
          </a:p>
        </p:txBody>
      </p:sp>
      <p:sp>
        <p:nvSpPr>
          <p:cNvPr id="3" name="Content Placeholder 2">
            <a:extLst>
              <a:ext uri="{FF2B5EF4-FFF2-40B4-BE49-F238E27FC236}">
                <a16:creationId xmlns:a16="http://schemas.microsoft.com/office/drawing/2014/main" id="{F26DDA08-A887-4F05-BCDF-1A7AB4D9B735}"/>
              </a:ext>
            </a:extLst>
          </p:cNvPr>
          <p:cNvSpPr>
            <a:spLocks noGrp="1"/>
          </p:cNvSpPr>
          <p:nvPr>
            <p:ph idx="1"/>
          </p:nvPr>
        </p:nvSpPr>
        <p:spPr/>
        <p:txBody>
          <a:bodyPr/>
          <a:lstStyle/>
          <a:p>
            <a:pPr marR="0" lvl="0">
              <a:lnSpc>
                <a:spcPct val="107000"/>
              </a:lnSpc>
              <a:spcBef>
                <a:spcPts val="600"/>
              </a:spcBef>
              <a:spcAft>
                <a:spcPts val="600"/>
              </a:spcAft>
              <a:buSzPts val="1000"/>
              <a:buFont typeface="Wingdings" panose="05000000000000000000" pitchFamily="2" charset="2"/>
              <a:buChar char="Ø"/>
              <a:tabLst>
                <a:tab pos="457200" algn="l"/>
              </a:tabLst>
            </a:pPr>
            <a:r>
              <a:rPr lang="en-US" sz="2800" b="1" dirty="0">
                <a:solidFill>
                  <a:srgbClr val="343232"/>
                </a:solidFill>
                <a:effectLst/>
                <a:latin typeface="Times New Roman" panose="02020603050405020304" pitchFamily="18" charset="0"/>
                <a:ea typeface="Times New Roman" panose="02020603050405020304" pitchFamily="18" charset="0"/>
                <a:cs typeface="Times New Roman" panose="02020603050405020304" pitchFamily="18" charset="0"/>
              </a:rPr>
              <a:t>RECLAIM</a:t>
            </a:r>
            <a:r>
              <a:rPr lang="en-US" sz="2800" dirty="0">
                <a:solidFill>
                  <a:srgbClr val="343232"/>
                </a:solidFill>
                <a:effectLst/>
                <a:latin typeface="Times New Roman" panose="02020603050405020304" pitchFamily="18" charset="0"/>
                <a:ea typeface="Times New Roman" panose="02020603050405020304" pitchFamily="18" charset="0"/>
                <a:cs typeface="Times New Roman" panose="02020603050405020304" pitchFamily="18" charset="0"/>
              </a:rPr>
              <a:t> </a:t>
            </a:r>
          </a:p>
          <a:p>
            <a:pPr lvl="1" indent="-342900">
              <a:lnSpc>
                <a:spcPct val="107000"/>
              </a:lnSpc>
              <a:spcBef>
                <a:spcPts val="600"/>
              </a:spcBef>
              <a:spcAft>
                <a:spcPts val="600"/>
              </a:spcAft>
              <a:buSzPts val="1000"/>
              <a:buFont typeface="Wingdings" panose="05000000000000000000" pitchFamily="2" charset="2"/>
              <a:buChar char="Ø"/>
              <a:tabLst>
                <a:tab pos="457200" algn="l"/>
              </a:tabLst>
            </a:pP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$12 billion a year for schools and communities.</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R="0" lvl="1">
              <a:lnSpc>
                <a:spcPct val="107000"/>
              </a:lnSpc>
              <a:spcBef>
                <a:spcPts val="600"/>
              </a:spcBef>
              <a:spcAft>
                <a:spcPts val="600"/>
              </a:spcAft>
              <a:buSzPts val="1000"/>
              <a:buFont typeface="Wingdings" panose="05000000000000000000" pitchFamily="2" charset="2"/>
              <a:buChar char="Ø"/>
              <a:tabLst>
                <a:tab pos="914400" algn="l"/>
              </a:tabLst>
            </a:pP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“Increases funding for K-12 public schools, community colleges, and local governments by requiring that commercial and industrial real property be taxed based on current market value.” </a:t>
            </a:r>
          </a:p>
          <a:p>
            <a:pPr lvl="1">
              <a:lnSpc>
                <a:spcPct val="107000"/>
              </a:lnSpc>
              <a:spcBef>
                <a:spcPts val="600"/>
              </a:spcBef>
              <a:spcAft>
                <a:spcPts val="600"/>
              </a:spcAft>
              <a:buSzPts val="1000"/>
              <a:buFont typeface="Wingdings" panose="05000000000000000000" pitchFamily="2" charset="2"/>
              <a:buChar char="Ø"/>
              <a:tabLst>
                <a:tab pos="914400" algn="l"/>
              </a:tabLst>
            </a:pPr>
            <a:r>
              <a:rPr lang="en-US" sz="24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Since Prop 13, schools and communities have suffered.</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marR="0" lvl="1">
              <a:lnSpc>
                <a:spcPct val="107000"/>
              </a:lnSpc>
              <a:spcBef>
                <a:spcPts val="600"/>
              </a:spcBef>
              <a:spcAft>
                <a:spcPts val="600"/>
              </a:spcAft>
              <a:buSzPts val="1000"/>
              <a:buFont typeface="Wingdings" panose="05000000000000000000" pitchFamily="2" charset="2"/>
              <a:buChar char="Ø"/>
              <a:tabLst>
                <a:tab pos="914400" algn="l"/>
              </a:tabLst>
            </a:pPr>
            <a:endParaRPr lang="en-US" sz="2400" dirty="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169241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D2E2CF-B195-4C28-ABBC-5E0B81F94E56}"/>
              </a:ext>
            </a:extLst>
          </p:cNvPr>
          <p:cNvSpPr>
            <a:spLocks noGrp="1"/>
          </p:cNvSpPr>
          <p:nvPr>
            <p:ph type="title"/>
          </p:nvPr>
        </p:nvSpPr>
        <p:spPr/>
        <p:txBody>
          <a:bodyPr/>
          <a:lstStyle/>
          <a:p>
            <a:r>
              <a:rPr lang="en-US" dirty="0"/>
              <a:t>					</a:t>
            </a:r>
            <a:r>
              <a:rPr lang="en-US" b="1" dirty="0">
                <a:latin typeface="Times New Roman" panose="02020603050405020304" pitchFamily="18" charset="0"/>
                <a:cs typeface="Times New Roman" panose="02020603050405020304" pitchFamily="18" charset="0"/>
              </a:rPr>
              <a:t>PROPOSITION 15</a:t>
            </a:r>
          </a:p>
        </p:txBody>
      </p:sp>
      <p:sp>
        <p:nvSpPr>
          <p:cNvPr id="3" name="Content Placeholder 2">
            <a:extLst>
              <a:ext uri="{FF2B5EF4-FFF2-40B4-BE49-F238E27FC236}">
                <a16:creationId xmlns:a16="http://schemas.microsoft.com/office/drawing/2014/main" id="{15CA7647-EC30-44A2-9AD0-8538B2B37657}"/>
              </a:ext>
            </a:extLst>
          </p:cNvPr>
          <p:cNvSpPr>
            <a:spLocks noGrp="1"/>
          </p:cNvSpPr>
          <p:nvPr>
            <p:ph idx="1"/>
          </p:nvPr>
        </p:nvSpPr>
        <p:spPr/>
        <p:txBody>
          <a:bodyPr>
            <a:normAutofit fontScale="77500" lnSpcReduction="20000"/>
          </a:bodyPr>
          <a:lstStyle/>
          <a:p>
            <a:pPr marR="0" lvl="0">
              <a:lnSpc>
                <a:spcPct val="107000"/>
              </a:lnSpc>
              <a:spcBef>
                <a:spcPts val="600"/>
              </a:spcBef>
              <a:spcAft>
                <a:spcPts val="600"/>
              </a:spcAft>
              <a:buSzPts val="1000"/>
              <a:buFont typeface="Wingdings" panose="05000000000000000000" pitchFamily="2" charset="2"/>
              <a:buChar char="Ø"/>
              <a:tabLst>
                <a:tab pos="457200" algn="l"/>
              </a:tabLst>
            </a:pPr>
            <a:r>
              <a:rPr lang="en-US" sz="4500" b="1" dirty="0">
                <a:solidFill>
                  <a:srgbClr val="343232"/>
                </a:solidFill>
                <a:effectLst/>
                <a:latin typeface="Times New Roman" panose="02020603050405020304" pitchFamily="18" charset="0"/>
                <a:ea typeface="Times New Roman" panose="02020603050405020304" pitchFamily="18" charset="0"/>
                <a:cs typeface="Times New Roman" panose="02020603050405020304" pitchFamily="18" charset="0"/>
              </a:rPr>
              <a:t>CLOSE</a:t>
            </a:r>
            <a:r>
              <a:rPr lang="en-US" sz="4500" dirty="0">
                <a:solidFill>
                  <a:srgbClr val="343232"/>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lang="en-US" sz="4500" b="1" dirty="0">
                <a:solidFill>
                  <a:srgbClr val="343232"/>
                </a:solidFill>
                <a:effectLst/>
                <a:latin typeface="Times New Roman" panose="02020603050405020304" pitchFamily="18" charset="0"/>
                <a:ea typeface="Times New Roman" panose="02020603050405020304" pitchFamily="18" charset="0"/>
                <a:cs typeface="Times New Roman" panose="02020603050405020304" pitchFamily="18" charset="0"/>
              </a:rPr>
              <a:t>PROPERTY TAX LOOPHOLES </a:t>
            </a:r>
          </a:p>
          <a:p>
            <a:pPr lvl="1">
              <a:lnSpc>
                <a:spcPct val="107000"/>
              </a:lnSpc>
              <a:spcBef>
                <a:spcPts val="0"/>
              </a:spcBef>
              <a:buSzPts val="1000"/>
              <a:buFont typeface="Wingdings" panose="05000000000000000000" pitchFamily="2" charset="2"/>
              <a:buChar char="Ø"/>
              <a:tabLst>
                <a:tab pos="914400" algn="l"/>
              </a:tabLst>
            </a:pPr>
            <a:r>
              <a:rPr lang="en-US" sz="3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So large corporations, like Disney and Chevron, pay property taxes at fair market value.</a:t>
            </a:r>
            <a:endParaRPr lang="en-US" sz="3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R="0" lvl="1">
              <a:lnSpc>
                <a:spcPct val="107000"/>
              </a:lnSpc>
              <a:spcBef>
                <a:spcPts val="0"/>
              </a:spcBef>
              <a:spcAft>
                <a:spcPts val="0"/>
              </a:spcAft>
              <a:buSzPts val="1000"/>
              <a:buFont typeface="Wingdings" panose="05000000000000000000" pitchFamily="2" charset="2"/>
              <a:buChar char="Ø"/>
              <a:tabLst>
                <a:tab pos="914400" algn="l"/>
              </a:tabLst>
            </a:pPr>
            <a:r>
              <a:rPr lang="en-US" sz="3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The Corporate property tax </a:t>
            </a:r>
            <a:r>
              <a:rPr lang="en-US" sz="31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l</a:t>
            </a:r>
            <a:r>
              <a:rPr lang="en-US" sz="3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oophole allows a small number of large commercial property owners to avoid paying over $12 billion every year in property taxes.</a:t>
            </a:r>
            <a:r>
              <a:rPr lang="en-US" sz="3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a:t>
            </a:r>
          </a:p>
          <a:p>
            <a:pPr marR="0" lvl="1">
              <a:lnSpc>
                <a:spcPct val="107000"/>
              </a:lnSpc>
              <a:spcBef>
                <a:spcPts val="0"/>
              </a:spcBef>
              <a:spcAft>
                <a:spcPts val="800"/>
              </a:spcAft>
              <a:buSzPts val="1000"/>
              <a:buFont typeface="Wingdings" panose="05000000000000000000" pitchFamily="2" charset="2"/>
              <a:buChar char="Ø"/>
              <a:tabLst>
                <a:tab pos="914400" algn="l"/>
              </a:tabLst>
            </a:pPr>
            <a:r>
              <a:rPr lang="en-US" sz="31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Property tax assessment under Proposition 13 is based on a “change of ownership,” but change of ownership is easily avoided by corporations and wealthy investors.</a:t>
            </a:r>
            <a:endParaRPr lang="en-US" sz="3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016147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C1270A-4139-4F5F-A624-1C6DF4D17DEF}"/>
              </a:ext>
            </a:extLst>
          </p:cNvPr>
          <p:cNvSpPr>
            <a:spLocks noGrp="1"/>
          </p:cNvSpPr>
          <p:nvPr>
            <p:ph type="title"/>
          </p:nvPr>
        </p:nvSpPr>
        <p:spPr/>
        <p:txBody>
          <a:bodyPr/>
          <a:lstStyle/>
          <a:p>
            <a:r>
              <a:rPr lang="en-US" b="1" dirty="0">
                <a:latin typeface="Times New Roman" panose="02020603050405020304" pitchFamily="18" charset="0"/>
                <a:cs typeface="Times New Roman" panose="02020603050405020304" pitchFamily="18" charset="0"/>
              </a:rPr>
              <a:t>						PROPOSITION 15</a:t>
            </a:r>
          </a:p>
        </p:txBody>
      </p:sp>
      <p:sp>
        <p:nvSpPr>
          <p:cNvPr id="3" name="Content Placeholder 2">
            <a:extLst>
              <a:ext uri="{FF2B5EF4-FFF2-40B4-BE49-F238E27FC236}">
                <a16:creationId xmlns:a16="http://schemas.microsoft.com/office/drawing/2014/main" id="{FD6C561A-80EF-4F1F-BC11-1DB4B44F1F54}"/>
              </a:ext>
            </a:extLst>
          </p:cNvPr>
          <p:cNvSpPr>
            <a:spLocks noGrp="1"/>
          </p:cNvSpPr>
          <p:nvPr>
            <p:ph idx="1"/>
          </p:nvPr>
        </p:nvSpPr>
        <p:spPr/>
        <p:txBody>
          <a:bodyPr/>
          <a:lstStyle/>
          <a:p>
            <a:pPr>
              <a:buFont typeface="Wingdings" panose="05000000000000000000" pitchFamily="2" charset="2"/>
              <a:buChar char="Ø"/>
            </a:pPr>
            <a:r>
              <a:rPr lang="en-US" sz="2800" b="1" dirty="0">
                <a:latin typeface="Times New Roman" panose="02020603050405020304" pitchFamily="18" charset="0"/>
                <a:cs typeface="Times New Roman" panose="02020603050405020304" pitchFamily="18" charset="0"/>
              </a:rPr>
              <a:t>EXEMPT FROM THIS CHANGE</a:t>
            </a:r>
          </a:p>
          <a:p>
            <a:pPr lvl="1">
              <a:buFont typeface="Wingdings" panose="05000000000000000000" pitchFamily="2" charset="2"/>
              <a:buChar char="Ø"/>
            </a:pPr>
            <a:endParaRPr lang="en-US" dirty="0"/>
          </a:p>
          <a:p>
            <a:pPr lvl="1">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Homeowners/renters</a:t>
            </a:r>
          </a:p>
          <a:p>
            <a:pPr lvl="1">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Agricultural Property</a:t>
            </a:r>
          </a:p>
          <a:p>
            <a:pPr>
              <a:buFont typeface="Wingdings" panose="05000000000000000000" pitchFamily="2" charset="2"/>
              <a:buChar char="Ø"/>
            </a:pPr>
            <a:endParaRPr lang="en-US" sz="2400" dirty="0">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1438739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BC7EA-08B3-42FA-8F99-16CBE35D137C}"/>
              </a:ext>
            </a:extLst>
          </p:cNvPr>
          <p:cNvSpPr>
            <a:spLocks noGrp="1"/>
          </p:cNvSpPr>
          <p:nvPr>
            <p:ph type="title"/>
          </p:nvPr>
        </p:nvSpPr>
        <p:spPr/>
        <p:txBody>
          <a:bodyPr/>
          <a:lstStyle/>
          <a:p>
            <a:r>
              <a:rPr lang="en-US" dirty="0"/>
              <a:t>						</a:t>
            </a:r>
            <a:r>
              <a:rPr lang="en-US" b="1" dirty="0">
                <a:latin typeface="Times New Roman" panose="02020603050405020304" pitchFamily="18" charset="0"/>
                <a:cs typeface="Times New Roman" panose="02020603050405020304" pitchFamily="18" charset="0"/>
              </a:rPr>
              <a:t>PROPOSITION 15</a:t>
            </a:r>
          </a:p>
        </p:txBody>
      </p:sp>
      <p:sp>
        <p:nvSpPr>
          <p:cNvPr id="3" name="Content Placeholder 2">
            <a:extLst>
              <a:ext uri="{FF2B5EF4-FFF2-40B4-BE49-F238E27FC236}">
                <a16:creationId xmlns:a16="http://schemas.microsoft.com/office/drawing/2014/main" id="{C837E4D7-1B83-4C01-855D-6E2A9D697ECB}"/>
              </a:ext>
            </a:extLst>
          </p:cNvPr>
          <p:cNvSpPr>
            <a:spLocks noGrp="1"/>
          </p:cNvSpPr>
          <p:nvPr>
            <p:ph idx="1"/>
          </p:nvPr>
        </p:nvSpPr>
        <p:spPr/>
        <p:txBody>
          <a:bodyPr/>
          <a:lstStyle/>
          <a:p>
            <a:pPr>
              <a:buFont typeface="Wingdings" panose="05000000000000000000" pitchFamily="2" charset="2"/>
              <a:buChar char="Ø"/>
            </a:pPr>
            <a:r>
              <a:rPr lang="en-US" sz="2800" b="1" dirty="0">
                <a:solidFill>
                  <a:schemeClr val="tx1"/>
                </a:solidFill>
                <a:latin typeface="Times New Roman" panose="02020603050405020304" pitchFamily="18" charset="0"/>
                <a:cs typeface="Times New Roman" panose="02020603050405020304" pitchFamily="18" charset="0"/>
              </a:rPr>
              <a:t>PROVIDE EXEMPTION FOR SMALL BUSINESS</a:t>
            </a:r>
          </a:p>
          <a:p>
            <a:pPr>
              <a:spcBef>
                <a:spcPts val="0"/>
              </a:spcBef>
              <a:spcAft>
                <a:spcPts val="0"/>
              </a:spcAft>
              <a:buFont typeface="Wingdings" panose="05000000000000000000" pitchFamily="2" charset="2"/>
              <a:buChar char="Ø"/>
            </a:pPr>
            <a:endParaRPr lang="en-US" sz="2800" b="1" dirty="0">
              <a:solidFill>
                <a:schemeClr val="tx1"/>
              </a:solidFill>
              <a:effectLst/>
              <a:latin typeface="Times New Roman" panose="02020603050405020304" pitchFamily="18" charset="0"/>
              <a:cs typeface="Times New Roman" panose="02020603050405020304" pitchFamily="18" charset="0"/>
            </a:endParaRPr>
          </a:p>
          <a:p>
            <a:pPr marR="0" lvl="1">
              <a:lnSpc>
                <a:spcPct val="107000"/>
              </a:lnSpc>
              <a:spcBef>
                <a:spcPts val="600"/>
              </a:spcBef>
              <a:spcAft>
                <a:spcPts val="600"/>
              </a:spcAft>
              <a:buSzPts val="1000"/>
              <a:buFont typeface="Wingdings" panose="05000000000000000000" pitchFamily="2" charset="2"/>
              <a:buChar char="Ø"/>
              <a:tabLst>
                <a:tab pos="914400" algn="l"/>
              </a:tabLst>
            </a:pP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Properties with a market value of $3 million or less will be exempted from reassessment, unless the property owner holds a direct or indirect interest in other properties in the state which together have a cumulative total market value of over $3 million, in which case, all properties will be reassessed.</a:t>
            </a:r>
          </a:p>
          <a:p>
            <a:endParaRPr lang="en-US" dirty="0"/>
          </a:p>
        </p:txBody>
      </p:sp>
    </p:spTree>
    <p:extLst>
      <p:ext uri="{BB962C8B-B14F-4D97-AF65-F5344CB8AC3E}">
        <p14:creationId xmlns:p14="http://schemas.microsoft.com/office/powerpoint/2010/main" val="3840073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3565FA-9BFC-4C44-B5E3-BDE64A04BC4E}"/>
              </a:ext>
            </a:extLst>
          </p:cNvPr>
          <p:cNvSpPr>
            <a:spLocks noGrp="1"/>
          </p:cNvSpPr>
          <p:nvPr>
            <p:ph type="title"/>
          </p:nvPr>
        </p:nvSpPr>
        <p:spPr/>
        <p:txBody>
          <a:bodyPr/>
          <a:lstStyle/>
          <a:p>
            <a:r>
              <a:rPr lang="en-US" dirty="0"/>
              <a:t>						</a:t>
            </a:r>
            <a:r>
              <a:rPr lang="en-US" b="1" dirty="0">
                <a:latin typeface="Times New Roman" panose="02020603050405020304" pitchFamily="18" charset="0"/>
                <a:cs typeface="Times New Roman" panose="02020603050405020304" pitchFamily="18" charset="0"/>
              </a:rPr>
              <a:t>PROPOSITION 15</a:t>
            </a:r>
          </a:p>
        </p:txBody>
      </p:sp>
      <p:sp>
        <p:nvSpPr>
          <p:cNvPr id="3" name="Content Placeholder 2">
            <a:extLst>
              <a:ext uri="{FF2B5EF4-FFF2-40B4-BE49-F238E27FC236}">
                <a16:creationId xmlns:a16="http://schemas.microsoft.com/office/drawing/2014/main" id="{434A3A88-8454-4808-8234-2E4FD3A58772}"/>
              </a:ext>
            </a:extLst>
          </p:cNvPr>
          <p:cNvSpPr>
            <a:spLocks noGrp="1"/>
          </p:cNvSpPr>
          <p:nvPr>
            <p:ph idx="1"/>
          </p:nvPr>
        </p:nvSpPr>
        <p:spPr/>
        <p:txBody>
          <a:bodyPr/>
          <a:lstStyle/>
          <a:p>
            <a:pPr>
              <a:buFont typeface="Wingdings" panose="05000000000000000000" pitchFamily="2" charset="2"/>
              <a:buChar char="Ø"/>
            </a:pPr>
            <a:r>
              <a:rPr lang="en-US" sz="2400" b="1" dirty="0">
                <a:solidFill>
                  <a:schemeClr val="tx1"/>
                </a:solidFill>
                <a:latin typeface="Times New Roman" panose="02020603050405020304" pitchFamily="18" charset="0"/>
                <a:cs typeface="Times New Roman" panose="02020603050405020304" pitchFamily="18" charset="0"/>
              </a:rPr>
              <a:t>MANDATE FULL TRANSPARENCY &amp; ACCOUNTABILITY</a:t>
            </a:r>
          </a:p>
          <a:p>
            <a:pPr>
              <a:buFont typeface="Wingdings" panose="05000000000000000000" pitchFamily="2" charset="2"/>
              <a:buChar char="Ø"/>
            </a:pPr>
            <a:r>
              <a:rPr lang="en-US" sz="2400" dirty="0">
                <a:solidFill>
                  <a:schemeClr val="tx1"/>
                </a:solidFill>
                <a:latin typeface="Times New Roman" panose="02020603050405020304" pitchFamily="18" charset="0"/>
                <a:cs typeface="Times New Roman" panose="02020603050405020304" pitchFamily="18" charset="0"/>
              </a:rPr>
              <a:t>For all revenue restored to CA Schools and local communities</a:t>
            </a:r>
          </a:p>
          <a:p>
            <a:pPr>
              <a:buFont typeface="Wingdings" panose="05000000000000000000" pitchFamily="2" charset="2"/>
              <a:buChar char="Ø"/>
            </a:pPr>
            <a:r>
              <a:rPr lang="en-US" sz="2400" dirty="0">
                <a:solidFill>
                  <a:schemeClr val="tx1"/>
                </a:solidFill>
                <a:latin typeface="Times New Roman" panose="02020603050405020304" pitchFamily="18" charset="0"/>
                <a:cs typeface="Times New Roman" panose="02020603050405020304" pitchFamily="18" charset="0"/>
              </a:rPr>
              <a:t>Schools – 40%</a:t>
            </a:r>
          </a:p>
          <a:p>
            <a:pPr lvl="1">
              <a:buFont typeface="Wingdings" panose="05000000000000000000" pitchFamily="2" charset="2"/>
              <a:buChar char="Ø"/>
            </a:pP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O</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ver and above the Proposition 98 guarantee.</a:t>
            </a:r>
          </a:p>
          <a:p>
            <a:pPr lvl="1">
              <a:buFont typeface="Wingdings" panose="05000000000000000000" pitchFamily="2" charset="2"/>
              <a:buChar char="Ø"/>
            </a:pPr>
            <a:r>
              <a:rPr lang="en-US" sz="2400" dirty="0">
                <a:solidFill>
                  <a:schemeClr val="tx1"/>
                </a:solidFill>
                <a:effectLst/>
                <a:latin typeface="Times New Roman" panose="02020603050405020304" pitchFamily="18" charset="0"/>
                <a:ea typeface="Calibri" panose="020F0502020204030204" pitchFamily="34" charset="0"/>
              </a:rPr>
              <a:t>New revenues will be allocated to advance social equity. </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a:buFont typeface="Wingdings" panose="05000000000000000000" pitchFamily="2" charset="2"/>
              <a:buChar char="Ø"/>
            </a:pPr>
            <a:r>
              <a:rPr lang="en-US" sz="2400" dirty="0">
                <a:solidFill>
                  <a:schemeClr val="tx1"/>
                </a:solidFill>
                <a:latin typeface="Times New Roman" panose="02020603050405020304" pitchFamily="18" charset="0"/>
                <a:cs typeface="Times New Roman" panose="02020603050405020304" pitchFamily="18" charset="0"/>
              </a:rPr>
              <a:t>Local Government – 60% </a:t>
            </a:r>
          </a:p>
          <a:p>
            <a:pPr lvl="1">
              <a:buFont typeface="Wingdings" panose="05000000000000000000" pitchFamily="2" charset="2"/>
              <a:buChar char="Ø"/>
            </a:pP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Revenues will be spent at local government discretion.</a:t>
            </a:r>
            <a:endParaRPr lang="en-US" sz="2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lvl="1">
              <a:buFont typeface="Wingdings" panose="05000000000000000000" pitchFamily="2" charset="2"/>
              <a:buChar char="Ø"/>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36326388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BBB1C-A85C-4A28-9DD0-BB7D47A5FDB1}"/>
              </a:ext>
            </a:extLst>
          </p:cNvPr>
          <p:cNvSpPr>
            <a:spLocks noGrp="1"/>
          </p:cNvSpPr>
          <p:nvPr>
            <p:ph type="title"/>
          </p:nvPr>
        </p:nvSpPr>
        <p:spPr/>
        <p:txBody>
          <a:bodyPr/>
          <a:lstStyle/>
          <a:p>
            <a:r>
              <a:rPr lang="en-US" dirty="0"/>
              <a:t>						</a:t>
            </a:r>
            <a:r>
              <a:rPr lang="en-US" b="1" dirty="0">
                <a:latin typeface="Times New Roman" panose="02020603050405020304" pitchFamily="18" charset="0"/>
                <a:cs typeface="Times New Roman" panose="02020603050405020304" pitchFamily="18" charset="0"/>
              </a:rPr>
              <a:t>PROPOSITION 15</a:t>
            </a:r>
          </a:p>
        </p:txBody>
      </p:sp>
      <p:sp>
        <p:nvSpPr>
          <p:cNvPr id="3" name="Content Placeholder 2">
            <a:extLst>
              <a:ext uri="{FF2B5EF4-FFF2-40B4-BE49-F238E27FC236}">
                <a16:creationId xmlns:a16="http://schemas.microsoft.com/office/drawing/2014/main" id="{9F58F961-CC36-4DD1-A3C8-B122017C88FC}"/>
              </a:ext>
            </a:extLst>
          </p:cNvPr>
          <p:cNvSpPr>
            <a:spLocks noGrp="1"/>
          </p:cNvSpPr>
          <p:nvPr>
            <p:ph idx="1"/>
          </p:nvPr>
        </p:nvSpPr>
        <p:spPr/>
        <p:txBody>
          <a:bodyPr/>
          <a:lstStyle/>
          <a:p>
            <a:pPr>
              <a:buFont typeface="Wingdings" panose="05000000000000000000" pitchFamily="2" charset="2"/>
              <a:buChar char="Ø"/>
            </a:pPr>
            <a:r>
              <a:rPr lang="en-US" sz="2400" b="1" dirty="0">
                <a:solidFill>
                  <a:schemeClr val="tx1"/>
                </a:solidFill>
                <a:latin typeface="Times New Roman" panose="02020603050405020304" pitchFamily="18" charset="0"/>
                <a:cs typeface="Times New Roman" panose="02020603050405020304" pitchFamily="18" charset="0"/>
              </a:rPr>
              <a:t>WILL HELP TO INCREASE AFFORDABLE HOUSING AND ADDRESS HOMELESSNESS</a:t>
            </a:r>
          </a:p>
          <a:p>
            <a:pPr>
              <a:buFont typeface="Wingdings" panose="05000000000000000000" pitchFamily="2" charset="2"/>
              <a:buChar char="Ø"/>
            </a:pP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Prop 15 will lead to construction of more housing. </a:t>
            </a:r>
          </a:p>
          <a:p>
            <a:pPr lvl="1">
              <a:buFont typeface="Wingdings" panose="05000000000000000000" pitchFamily="2" charset="2"/>
              <a:buChar char="Ø"/>
            </a:pPr>
            <a:r>
              <a:rPr lang="en-US" sz="2400" dirty="0">
                <a:solidFill>
                  <a:schemeClr val="tx1"/>
                </a:solidFill>
                <a:latin typeface="Times New Roman" panose="02020603050405020304" pitchFamily="18" charset="0"/>
                <a:ea typeface="Calibri" panose="020F0502020204030204" pitchFamily="34" charset="0"/>
                <a:cs typeface="Times New Roman" panose="02020603050405020304" pitchFamily="18" charset="0"/>
              </a:rPr>
              <a:t>Incentivize development of underutilized property.</a:t>
            </a:r>
            <a:endPar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p>
            <a:pPr>
              <a:buFont typeface="Wingdings" panose="05000000000000000000" pitchFamily="2" charset="2"/>
              <a:buChar char="Ø"/>
            </a:pP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Prop 15 will lead to construction of </a:t>
            </a:r>
            <a:r>
              <a:rPr lang="en-US" sz="2400" b="1" u="sng"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affordable</a:t>
            </a: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 housing. </a:t>
            </a:r>
          </a:p>
          <a:p>
            <a:pPr lvl="1">
              <a:buFont typeface="Wingdings" panose="05000000000000000000" pitchFamily="2" charset="2"/>
              <a:buChar char="Ø"/>
            </a:pP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Increasing the amount of land available will help lower land prices.</a:t>
            </a:r>
          </a:p>
          <a:p>
            <a:pPr>
              <a:buFont typeface="Wingdings" panose="05000000000000000000" pitchFamily="2" charset="2"/>
              <a:buChar char="Ø"/>
            </a:pPr>
            <a:r>
              <a:rPr lang="en-US" sz="24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rPr>
              <a:t>Will provide communities with funds to address homelessness.</a:t>
            </a:r>
            <a:endParaRPr lang="en-US" sz="24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051675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54E21-33A4-4611-A118-58318633E903}"/>
              </a:ext>
            </a:extLst>
          </p:cNvPr>
          <p:cNvSpPr>
            <a:spLocks noGrp="1"/>
          </p:cNvSpPr>
          <p:nvPr>
            <p:ph type="title"/>
          </p:nvPr>
        </p:nvSpPr>
        <p:spPr>
          <a:xfrm>
            <a:off x="2978689" y="647699"/>
            <a:ext cx="7760749" cy="1280890"/>
          </a:xfrm>
        </p:spPr>
        <p:txBody>
          <a:bodyPr>
            <a:normAutofit fontScale="90000"/>
          </a:bodyPr>
          <a:lstStyle/>
          <a:p>
            <a:pPr algn="ctr"/>
            <a:r>
              <a:rPr lang="en-US" sz="4000" b="1" cap="all" dirty="0">
                <a:latin typeface="Times New Roman" panose="02020603050405020304" pitchFamily="18" charset="0"/>
                <a:cs typeface="Times New Roman" panose="02020603050405020304" pitchFamily="18" charset="0"/>
              </a:rPr>
              <a:t>Proposition 19 </a:t>
            </a:r>
            <a:br>
              <a:rPr lang="en-US" sz="4000" b="1" cap="all" dirty="0">
                <a:latin typeface="Times New Roman" panose="02020603050405020304" pitchFamily="18" charset="0"/>
                <a:cs typeface="Times New Roman" panose="02020603050405020304" pitchFamily="18" charset="0"/>
              </a:rPr>
            </a:br>
            <a:br>
              <a:rPr lang="en-US" sz="4000" b="1" cap="all" dirty="0">
                <a:latin typeface="Times New Roman" panose="02020603050405020304" pitchFamily="18" charset="0"/>
                <a:cs typeface="Times New Roman" panose="02020603050405020304" pitchFamily="18" charset="0"/>
              </a:rPr>
            </a:br>
            <a:r>
              <a:rPr lang="en-US" sz="2700" b="1" i="0" dirty="0">
                <a:solidFill>
                  <a:srgbClr val="444244"/>
                </a:solidFill>
                <a:effectLst/>
                <a:latin typeface="Times New Roman" panose="02020603050405020304" pitchFamily="18" charset="0"/>
                <a:cs typeface="Times New Roman" panose="02020603050405020304" pitchFamily="18" charset="0"/>
              </a:rPr>
              <a:t>The Home Protection for Seniors, Severely Disabled, Families and Victims of Wildfire or Natural Disasters Act</a:t>
            </a:r>
            <a:r>
              <a:rPr lang="en-US" sz="2700" b="1" i="0" dirty="0">
                <a:solidFill>
                  <a:srgbClr val="444244"/>
                </a:solidFill>
                <a:effectLst/>
                <a:latin typeface="Arial" panose="020B0604020202020204" pitchFamily="34" charset="0"/>
              </a:rPr>
              <a:t>. </a:t>
            </a:r>
            <a:br>
              <a:rPr lang="en-US" sz="3600" b="1" i="0" dirty="0">
                <a:solidFill>
                  <a:srgbClr val="000000"/>
                </a:solidFill>
                <a:effectLst/>
                <a:latin typeface="Arial" panose="020B0604020202020204" pitchFamily="34" charset="0"/>
              </a:rPr>
            </a:br>
            <a:endParaRPr lang="en-US" dirty="0"/>
          </a:p>
        </p:txBody>
      </p:sp>
      <p:sp>
        <p:nvSpPr>
          <p:cNvPr id="3" name="Content Placeholder 2">
            <a:extLst>
              <a:ext uri="{FF2B5EF4-FFF2-40B4-BE49-F238E27FC236}">
                <a16:creationId xmlns:a16="http://schemas.microsoft.com/office/drawing/2014/main" id="{48C2FF21-583D-4C73-804E-557DF0C2BB78}"/>
              </a:ext>
            </a:extLst>
          </p:cNvPr>
          <p:cNvSpPr>
            <a:spLocks noGrp="1"/>
          </p:cNvSpPr>
          <p:nvPr>
            <p:ph idx="1"/>
          </p:nvPr>
        </p:nvSpPr>
        <p:spPr>
          <a:xfrm>
            <a:off x="1886218" y="3038475"/>
            <a:ext cx="10305782" cy="4291013"/>
          </a:xfrm>
        </p:spPr>
        <p:txBody>
          <a:bodyPr>
            <a:normAutofit/>
          </a:bodyPr>
          <a:lstStyle/>
          <a:p>
            <a:pPr marL="321310" marR="107315" indent="0">
              <a:spcAft>
                <a:spcPts val="0"/>
              </a:spcAft>
              <a:buNone/>
            </a:pPr>
            <a:r>
              <a:rPr lang="en-US" sz="2600" b="1" i="0" dirty="0">
                <a:solidFill>
                  <a:srgbClr val="444244"/>
                </a:solidFill>
                <a:effectLst/>
                <a:latin typeface="Times New Roman" panose="02020603050405020304" pitchFamily="18" charset="0"/>
                <a:cs typeface="Times New Roman" panose="02020603050405020304" pitchFamily="18" charset="0"/>
              </a:rPr>
              <a:t>Friends Committee on Legislation of California’s analysis of Prop 19:</a:t>
            </a:r>
          </a:p>
          <a:p>
            <a:pPr marL="321310" marR="107315" indent="0">
              <a:spcAft>
                <a:spcPts val="0"/>
              </a:spcAft>
              <a:buNone/>
            </a:pPr>
            <a:r>
              <a:rPr lang="en-US" sz="2600" b="1" i="0" dirty="0">
                <a:solidFill>
                  <a:srgbClr val="444244"/>
                </a:solidFill>
                <a:effectLst/>
                <a:latin typeface="Times New Roman" panose="02020603050405020304" pitchFamily="18" charset="0"/>
                <a:cs typeface="Times New Roman" panose="02020603050405020304" pitchFamily="18" charset="0"/>
              </a:rPr>
              <a:t> </a:t>
            </a:r>
            <a:r>
              <a:rPr lang="en-US" sz="2600" b="0" i="0" dirty="0">
                <a:solidFill>
                  <a:srgbClr val="444244"/>
                </a:solidFill>
                <a:effectLst/>
                <a:latin typeface="Times New Roman" panose="02020603050405020304" pitchFamily="18" charset="0"/>
                <a:cs typeface="Times New Roman" panose="02020603050405020304" pitchFamily="18" charset="0"/>
              </a:rPr>
              <a:t>Proposition</a:t>
            </a:r>
            <a:r>
              <a:rPr lang="en-US" sz="2600" b="0" i="0" spc="-175" dirty="0">
                <a:solidFill>
                  <a:srgbClr val="444244"/>
                </a:solidFill>
                <a:effectLst/>
                <a:latin typeface="Times New Roman" panose="02020603050405020304" pitchFamily="18" charset="0"/>
                <a:cs typeface="Times New Roman" panose="02020603050405020304" pitchFamily="18" charset="0"/>
              </a:rPr>
              <a:t> </a:t>
            </a:r>
            <a:r>
              <a:rPr lang="en-US" sz="2600" b="0" i="0" dirty="0">
                <a:solidFill>
                  <a:srgbClr val="444244"/>
                </a:solidFill>
                <a:effectLst/>
                <a:latin typeface="Times New Roman" panose="02020603050405020304" pitchFamily="18" charset="0"/>
                <a:cs typeface="Times New Roman" panose="02020603050405020304" pitchFamily="18" charset="0"/>
              </a:rPr>
              <a:t>19</a:t>
            </a:r>
            <a:r>
              <a:rPr lang="en-US" sz="2600" b="0" i="0" spc="-185" dirty="0">
                <a:solidFill>
                  <a:srgbClr val="444244"/>
                </a:solidFill>
                <a:effectLst/>
                <a:latin typeface="Times New Roman" panose="02020603050405020304" pitchFamily="18" charset="0"/>
                <a:cs typeface="Times New Roman" panose="02020603050405020304" pitchFamily="18" charset="0"/>
              </a:rPr>
              <a:t> </a:t>
            </a:r>
            <a:r>
              <a:rPr lang="en-US" sz="2600" b="0" i="0" dirty="0">
                <a:solidFill>
                  <a:srgbClr val="444244"/>
                </a:solidFill>
                <a:effectLst/>
                <a:latin typeface="Times New Roman" panose="02020603050405020304" pitchFamily="18" charset="0"/>
                <a:cs typeface="Times New Roman" panose="02020603050405020304" pitchFamily="18" charset="0"/>
              </a:rPr>
              <a:t>is</a:t>
            </a:r>
            <a:r>
              <a:rPr lang="en-US" sz="2600" b="0" i="0" spc="-200" dirty="0">
                <a:solidFill>
                  <a:srgbClr val="444244"/>
                </a:solidFill>
                <a:effectLst/>
                <a:latin typeface="Times New Roman" panose="02020603050405020304" pitchFamily="18" charset="0"/>
                <a:cs typeface="Times New Roman" panose="02020603050405020304" pitchFamily="18" charset="0"/>
              </a:rPr>
              <a:t> </a:t>
            </a:r>
            <a:r>
              <a:rPr lang="en-US" sz="2600" b="0" i="0" dirty="0">
                <a:solidFill>
                  <a:srgbClr val="444244"/>
                </a:solidFill>
                <a:effectLst/>
                <a:latin typeface="Times New Roman" panose="02020603050405020304" pitchFamily="18" charset="0"/>
                <a:cs typeface="Times New Roman" panose="02020603050405020304" pitchFamily="18" charset="0"/>
              </a:rPr>
              <a:t>a</a:t>
            </a:r>
            <a:r>
              <a:rPr lang="en-US" sz="2600" b="0" i="0" spc="-190" dirty="0">
                <a:solidFill>
                  <a:srgbClr val="444244"/>
                </a:solidFill>
                <a:effectLst/>
                <a:latin typeface="Times New Roman" panose="02020603050405020304" pitchFamily="18" charset="0"/>
                <a:cs typeface="Times New Roman" panose="02020603050405020304" pitchFamily="18" charset="0"/>
              </a:rPr>
              <a:t> </a:t>
            </a:r>
            <a:r>
              <a:rPr lang="en-US" sz="2600" b="0" i="0" dirty="0">
                <a:solidFill>
                  <a:srgbClr val="444244"/>
                </a:solidFill>
                <a:effectLst/>
                <a:latin typeface="Times New Roman" panose="02020603050405020304" pitchFamily="18" charset="0"/>
                <a:cs typeface="Times New Roman" panose="02020603050405020304" pitchFamily="18" charset="0"/>
              </a:rPr>
              <a:t>complex</a:t>
            </a:r>
            <a:r>
              <a:rPr lang="en-US" sz="2600" b="0" i="0" spc="-165" dirty="0">
                <a:solidFill>
                  <a:srgbClr val="444244"/>
                </a:solidFill>
                <a:effectLst/>
                <a:latin typeface="Times New Roman" panose="02020603050405020304" pitchFamily="18" charset="0"/>
                <a:cs typeface="Times New Roman" panose="02020603050405020304" pitchFamily="18" charset="0"/>
              </a:rPr>
              <a:t> </a:t>
            </a:r>
            <a:r>
              <a:rPr lang="en-US" sz="2600" b="0" i="0" dirty="0">
                <a:solidFill>
                  <a:srgbClr val="444244"/>
                </a:solidFill>
                <a:effectLst/>
                <a:latin typeface="Times New Roman" panose="02020603050405020304" pitchFamily="18" charset="0"/>
                <a:cs typeface="Times New Roman" panose="02020603050405020304" pitchFamily="18" charset="0"/>
              </a:rPr>
              <a:t>ballot</a:t>
            </a:r>
            <a:r>
              <a:rPr lang="en-US" sz="2600" b="0" i="0" spc="-180" dirty="0">
                <a:solidFill>
                  <a:srgbClr val="444244"/>
                </a:solidFill>
                <a:effectLst/>
                <a:latin typeface="Times New Roman" panose="02020603050405020304" pitchFamily="18" charset="0"/>
                <a:cs typeface="Times New Roman" panose="02020603050405020304" pitchFamily="18" charset="0"/>
              </a:rPr>
              <a:t> </a:t>
            </a:r>
            <a:r>
              <a:rPr lang="en-US" sz="2600" b="0" i="0" dirty="0">
                <a:solidFill>
                  <a:srgbClr val="444244"/>
                </a:solidFill>
                <a:effectLst/>
                <a:latin typeface="Times New Roman" panose="02020603050405020304" pitchFamily="18" charset="0"/>
                <a:cs typeface="Times New Roman" panose="02020603050405020304" pitchFamily="18" charset="0"/>
              </a:rPr>
              <a:t>box</a:t>
            </a:r>
            <a:r>
              <a:rPr lang="en-US" sz="2600" b="0" i="0" spc="-180" dirty="0">
                <a:solidFill>
                  <a:srgbClr val="444244"/>
                </a:solidFill>
                <a:effectLst/>
                <a:latin typeface="Times New Roman" panose="02020603050405020304" pitchFamily="18" charset="0"/>
                <a:cs typeface="Times New Roman" panose="02020603050405020304" pitchFamily="18" charset="0"/>
              </a:rPr>
              <a:t> </a:t>
            </a:r>
            <a:r>
              <a:rPr lang="en-US" sz="2600" b="0" i="0" dirty="0">
                <a:solidFill>
                  <a:srgbClr val="444244"/>
                </a:solidFill>
                <a:effectLst/>
                <a:latin typeface="Times New Roman" panose="02020603050405020304" pitchFamily="18" charset="0"/>
                <a:cs typeface="Times New Roman" panose="02020603050405020304" pitchFamily="18" charset="0"/>
              </a:rPr>
              <a:t>budgeting</a:t>
            </a:r>
            <a:r>
              <a:rPr lang="en-US" sz="2600" b="0" i="0" spc="-140" dirty="0">
                <a:solidFill>
                  <a:srgbClr val="444244"/>
                </a:solidFill>
                <a:effectLst/>
                <a:latin typeface="Times New Roman" panose="02020603050405020304" pitchFamily="18" charset="0"/>
                <a:cs typeface="Times New Roman" panose="02020603050405020304" pitchFamily="18" charset="0"/>
              </a:rPr>
              <a:t> </a:t>
            </a:r>
            <a:r>
              <a:rPr lang="en-US" sz="2600" b="0" i="0" dirty="0">
                <a:solidFill>
                  <a:srgbClr val="444244"/>
                </a:solidFill>
                <a:effectLst/>
                <a:latin typeface="Times New Roman" panose="02020603050405020304" pitchFamily="18" charset="0"/>
                <a:cs typeface="Times New Roman" panose="02020603050405020304" pitchFamily="18" charset="0"/>
              </a:rPr>
              <a:t>measure</a:t>
            </a:r>
            <a:r>
              <a:rPr lang="en-US" sz="2600" b="0" i="0" spc="-185" dirty="0">
                <a:solidFill>
                  <a:srgbClr val="444244"/>
                </a:solidFill>
                <a:effectLst/>
                <a:latin typeface="Times New Roman" panose="02020603050405020304" pitchFamily="18" charset="0"/>
                <a:cs typeface="Times New Roman" panose="02020603050405020304" pitchFamily="18" charset="0"/>
              </a:rPr>
              <a:t> </a:t>
            </a:r>
            <a:r>
              <a:rPr lang="en-US" sz="2600" b="0" i="0" dirty="0">
                <a:solidFill>
                  <a:srgbClr val="444244"/>
                </a:solidFill>
                <a:effectLst/>
                <a:latin typeface="Times New Roman" panose="02020603050405020304" pitchFamily="18" charset="0"/>
                <a:cs typeface="Times New Roman" panose="02020603050405020304" pitchFamily="18" charset="0"/>
              </a:rPr>
              <a:t>backed</a:t>
            </a:r>
            <a:r>
              <a:rPr lang="en-US" sz="2600" b="0" i="0" spc="-165" dirty="0">
                <a:solidFill>
                  <a:srgbClr val="444244"/>
                </a:solidFill>
                <a:effectLst/>
                <a:latin typeface="Times New Roman" panose="02020603050405020304" pitchFamily="18" charset="0"/>
                <a:cs typeface="Times New Roman" panose="02020603050405020304" pitchFamily="18" charset="0"/>
              </a:rPr>
              <a:t> </a:t>
            </a:r>
            <a:r>
              <a:rPr lang="en-US" sz="2600" b="0" i="0" dirty="0">
                <a:solidFill>
                  <a:srgbClr val="444244"/>
                </a:solidFill>
                <a:effectLst/>
                <a:latin typeface="Times New Roman" panose="02020603050405020304" pitchFamily="18" charset="0"/>
                <a:cs typeface="Times New Roman" panose="02020603050405020304" pitchFamily="18" charset="0"/>
              </a:rPr>
              <a:t>by</a:t>
            </a:r>
            <a:r>
              <a:rPr lang="en-US" sz="2600" b="0" i="0" spc="-175" dirty="0">
                <a:solidFill>
                  <a:srgbClr val="444244"/>
                </a:solidFill>
                <a:effectLst/>
                <a:latin typeface="Times New Roman" panose="02020603050405020304" pitchFamily="18" charset="0"/>
                <a:cs typeface="Times New Roman" panose="02020603050405020304" pitchFamily="18" charset="0"/>
              </a:rPr>
              <a:t> </a:t>
            </a:r>
            <a:r>
              <a:rPr lang="en-US" sz="2600" b="0" i="0" dirty="0">
                <a:solidFill>
                  <a:srgbClr val="444244"/>
                </a:solidFill>
                <a:effectLst/>
                <a:latin typeface="Times New Roman" panose="02020603050405020304" pitchFamily="18" charset="0"/>
                <a:cs typeface="Times New Roman" panose="02020603050405020304" pitchFamily="18" charset="0"/>
              </a:rPr>
              <a:t>real</a:t>
            </a:r>
            <a:r>
              <a:rPr lang="en-US" sz="2600" b="0" i="0" spc="-195" dirty="0">
                <a:solidFill>
                  <a:srgbClr val="444244"/>
                </a:solidFill>
                <a:effectLst/>
                <a:latin typeface="Times New Roman" panose="02020603050405020304" pitchFamily="18" charset="0"/>
                <a:cs typeface="Times New Roman" panose="02020603050405020304" pitchFamily="18" charset="0"/>
              </a:rPr>
              <a:t> </a:t>
            </a:r>
            <a:r>
              <a:rPr lang="en-US" sz="2600" b="0" i="0" dirty="0">
                <a:solidFill>
                  <a:srgbClr val="444244"/>
                </a:solidFill>
                <a:effectLst/>
                <a:latin typeface="Times New Roman" panose="02020603050405020304" pitchFamily="18" charset="0"/>
                <a:cs typeface="Times New Roman" panose="02020603050405020304" pitchFamily="18" charset="0"/>
              </a:rPr>
              <a:t>estate</a:t>
            </a:r>
            <a:r>
              <a:rPr lang="en-US" sz="2600" b="0" i="0" spc="-180" dirty="0">
                <a:solidFill>
                  <a:srgbClr val="444244"/>
                </a:solidFill>
                <a:effectLst/>
                <a:latin typeface="Times New Roman" panose="02020603050405020304" pitchFamily="18" charset="0"/>
                <a:cs typeface="Times New Roman" panose="02020603050405020304" pitchFamily="18" charset="0"/>
              </a:rPr>
              <a:t> </a:t>
            </a:r>
            <a:r>
              <a:rPr lang="en-US" sz="2600" b="0" i="0" dirty="0">
                <a:solidFill>
                  <a:srgbClr val="444244"/>
                </a:solidFill>
                <a:effectLst/>
                <a:latin typeface="Times New Roman" panose="02020603050405020304" pitchFamily="18" charset="0"/>
                <a:cs typeface="Times New Roman" panose="02020603050405020304" pitchFamily="18" charset="0"/>
              </a:rPr>
              <a:t>interests seeking</a:t>
            </a:r>
            <a:r>
              <a:rPr lang="en-US" sz="2600" b="0" i="0" spc="-65" dirty="0">
                <a:solidFill>
                  <a:srgbClr val="444244"/>
                </a:solidFill>
                <a:effectLst/>
                <a:latin typeface="Times New Roman" panose="02020603050405020304" pitchFamily="18" charset="0"/>
                <a:cs typeface="Times New Roman" panose="02020603050405020304" pitchFamily="18" charset="0"/>
              </a:rPr>
              <a:t> </a:t>
            </a:r>
            <a:r>
              <a:rPr lang="en-US" sz="2600" b="0" i="0" dirty="0">
                <a:solidFill>
                  <a:srgbClr val="444244"/>
                </a:solidFill>
                <a:effectLst/>
                <a:latin typeface="Times New Roman" panose="02020603050405020304" pitchFamily="18" charset="0"/>
                <a:cs typeface="Times New Roman" panose="02020603050405020304" pitchFamily="18" charset="0"/>
              </a:rPr>
              <a:t>to</a:t>
            </a:r>
            <a:r>
              <a:rPr lang="en-US" sz="2600" b="0" i="0" spc="-115" dirty="0">
                <a:solidFill>
                  <a:srgbClr val="444244"/>
                </a:solidFill>
                <a:effectLst/>
                <a:latin typeface="Times New Roman" panose="02020603050405020304" pitchFamily="18" charset="0"/>
                <a:cs typeface="Times New Roman" panose="02020603050405020304" pitchFamily="18" charset="0"/>
              </a:rPr>
              <a:t> </a:t>
            </a:r>
            <a:r>
              <a:rPr lang="en-US" sz="2600" b="0" i="0" dirty="0">
                <a:solidFill>
                  <a:srgbClr val="444244"/>
                </a:solidFill>
                <a:effectLst/>
                <a:latin typeface="Times New Roman" panose="02020603050405020304" pitchFamily="18" charset="0"/>
                <a:cs typeface="Times New Roman" panose="02020603050405020304" pitchFamily="18" charset="0"/>
              </a:rPr>
              <a:t>spur</a:t>
            </a:r>
            <a:r>
              <a:rPr lang="en-US" sz="2600" b="0" i="0" spc="-20" dirty="0">
                <a:solidFill>
                  <a:srgbClr val="444244"/>
                </a:solidFill>
                <a:effectLst/>
                <a:latin typeface="Times New Roman" panose="02020603050405020304" pitchFamily="18" charset="0"/>
                <a:cs typeface="Times New Roman" panose="02020603050405020304" pitchFamily="18" charset="0"/>
              </a:rPr>
              <a:t> </a:t>
            </a:r>
            <a:r>
              <a:rPr lang="en-US" sz="2600" b="0" i="0" dirty="0">
                <a:solidFill>
                  <a:srgbClr val="444244"/>
                </a:solidFill>
                <a:effectLst/>
                <a:latin typeface="Times New Roman" panose="02020603050405020304" pitchFamily="18" charset="0"/>
                <a:cs typeface="Times New Roman" panose="02020603050405020304" pitchFamily="18" charset="0"/>
              </a:rPr>
              <a:t>home</a:t>
            </a:r>
            <a:r>
              <a:rPr lang="en-US" sz="2600" b="0" i="0" spc="-75" dirty="0">
                <a:solidFill>
                  <a:srgbClr val="444244"/>
                </a:solidFill>
                <a:effectLst/>
                <a:latin typeface="Times New Roman" panose="02020603050405020304" pitchFamily="18" charset="0"/>
                <a:cs typeface="Times New Roman" panose="02020603050405020304" pitchFamily="18" charset="0"/>
              </a:rPr>
              <a:t> </a:t>
            </a:r>
            <a:r>
              <a:rPr lang="en-US" sz="2600" b="0" i="0" dirty="0">
                <a:solidFill>
                  <a:srgbClr val="444244"/>
                </a:solidFill>
                <a:effectLst/>
                <a:latin typeface="Times New Roman" panose="02020603050405020304" pitchFamily="18" charset="0"/>
                <a:cs typeface="Times New Roman" panose="02020603050405020304" pitchFamily="18" charset="0"/>
              </a:rPr>
              <a:t>sales.</a:t>
            </a:r>
            <a:r>
              <a:rPr lang="en-US" sz="2600" b="0" i="0" spc="-100" dirty="0">
                <a:solidFill>
                  <a:srgbClr val="444244"/>
                </a:solidFill>
                <a:effectLst/>
                <a:latin typeface="Times New Roman" panose="02020603050405020304" pitchFamily="18" charset="0"/>
                <a:cs typeface="Times New Roman" panose="02020603050405020304" pitchFamily="18" charset="0"/>
              </a:rPr>
              <a:t> </a:t>
            </a:r>
          </a:p>
          <a:p>
            <a:pPr marL="321310" marR="107315" indent="0">
              <a:spcAft>
                <a:spcPts val="0"/>
              </a:spcAft>
              <a:buNone/>
            </a:pPr>
            <a:r>
              <a:rPr lang="en-US" sz="2600" b="0" i="0" dirty="0">
                <a:solidFill>
                  <a:srgbClr val="444244"/>
                </a:solidFill>
                <a:effectLst/>
                <a:latin typeface="Times New Roman" panose="02020603050405020304" pitchFamily="18" charset="0"/>
                <a:cs typeface="Times New Roman" panose="02020603050405020304" pitchFamily="18" charset="0"/>
              </a:rPr>
              <a:t>Voters</a:t>
            </a:r>
            <a:r>
              <a:rPr lang="en-US" sz="2600" b="0" i="0" spc="-35" dirty="0">
                <a:solidFill>
                  <a:srgbClr val="444244"/>
                </a:solidFill>
                <a:effectLst/>
                <a:latin typeface="Times New Roman" panose="02020603050405020304" pitchFamily="18" charset="0"/>
                <a:cs typeface="Times New Roman" panose="02020603050405020304" pitchFamily="18" charset="0"/>
              </a:rPr>
              <a:t> </a:t>
            </a:r>
            <a:r>
              <a:rPr lang="en-US" sz="2600" b="0" i="0" dirty="0">
                <a:solidFill>
                  <a:srgbClr val="444244"/>
                </a:solidFill>
                <a:effectLst/>
                <a:latin typeface="Times New Roman" panose="02020603050405020304" pitchFamily="18" charset="0"/>
                <a:cs typeface="Times New Roman" panose="02020603050405020304" pitchFamily="18" charset="0"/>
              </a:rPr>
              <a:t>rejected</a:t>
            </a:r>
            <a:r>
              <a:rPr lang="en-US" sz="2600" b="0" i="0" spc="-45" dirty="0">
                <a:solidFill>
                  <a:srgbClr val="444244"/>
                </a:solidFill>
                <a:effectLst/>
                <a:latin typeface="Times New Roman" panose="02020603050405020304" pitchFamily="18" charset="0"/>
                <a:cs typeface="Times New Roman" panose="02020603050405020304" pitchFamily="18" charset="0"/>
              </a:rPr>
              <a:t> </a:t>
            </a:r>
            <a:r>
              <a:rPr lang="en-US" sz="2600" b="0" i="0" dirty="0">
                <a:solidFill>
                  <a:srgbClr val="444244"/>
                </a:solidFill>
                <a:effectLst/>
                <a:latin typeface="Times New Roman" panose="02020603050405020304" pitchFamily="18" charset="0"/>
                <a:cs typeface="Times New Roman" panose="02020603050405020304" pitchFamily="18" charset="0"/>
              </a:rPr>
              <a:t>a</a:t>
            </a:r>
            <a:r>
              <a:rPr lang="en-US" sz="2600" b="0" i="0" spc="-65" dirty="0">
                <a:solidFill>
                  <a:srgbClr val="444244"/>
                </a:solidFill>
                <a:effectLst/>
                <a:latin typeface="Times New Roman" panose="02020603050405020304" pitchFamily="18" charset="0"/>
                <a:cs typeface="Times New Roman" panose="02020603050405020304" pitchFamily="18" charset="0"/>
              </a:rPr>
              <a:t> </a:t>
            </a:r>
            <a:r>
              <a:rPr lang="en-US" sz="2600" b="0" i="0" dirty="0">
                <a:solidFill>
                  <a:srgbClr val="444244"/>
                </a:solidFill>
                <a:effectLst/>
                <a:latin typeface="Times New Roman" panose="02020603050405020304" pitchFamily="18" charset="0"/>
                <a:cs typeface="Times New Roman" panose="02020603050405020304" pitchFamily="18" charset="0"/>
              </a:rPr>
              <a:t>similar</a:t>
            </a:r>
            <a:r>
              <a:rPr lang="en-US" sz="2600" b="0" i="0" spc="5" dirty="0">
                <a:solidFill>
                  <a:srgbClr val="444244"/>
                </a:solidFill>
                <a:effectLst/>
                <a:latin typeface="Times New Roman" panose="02020603050405020304" pitchFamily="18" charset="0"/>
                <a:cs typeface="Times New Roman" panose="02020603050405020304" pitchFamily="18" charset="0"/>
              </a:rPr>
              <a:t> </a:t>
            </a:r>
            <a:r>
              <a:rPr lang="en-US" sz="2600" b="0" i="0" dirty="0">
                <a:solidFill>
                  <a:srgbClr val="444244"/>
                </a:solidFill>
                <a:effectLst/>
                <a:latin typeface="Times New Roman" panose="02020603050405020304" pitchFamily="18" charset="0"/>
                <a:cs typeface="Times New Roman" panose="02020603050405020304" pitchFamily="18" charset="0"/>
              </a:rPr>
              <a:t>measure</a:t>
            </a:r>
            <a:r>
              <a:rPr lang="en-US" sz="2600" b="0" i="0" spc="-25" dirty="0">
                <a:solidFill>
                  <a:srgbClr val="444244"/>
                </a:solidFill>
                <a:effectLst/>
                <a:latin typeface="Times New Roman" panose="02020603050405020304" pitchFamily="18" charset="0"/>
                <a:cs typeface="Times New Roman" panose="02020603050405020304" pitchFamily="18" charset="0"/>
              </a:rPr>
              <a:t> </a:t>
            </a:r>
            <a:r>
              <a:rPr lang="en-US" sz="2600" b="0" i="0" dirty="0">
                <a:solidFill>
                  <a:srgbClr val="444244"/>
                </a:solidFill>
                <a:effectLst/>
                <a:latin typeface="Times New Roman" panose="02020603050405020304" pitchFamily="18" charset="0"/>
                <a:cs typeface="Times New Roman" panose="02020603050405020304" pitchFamily="18" charset="0"/>
              </a:rPr>
              <a:t>in</a:t>
            </a:r>
            <a:r>
              <a:rPr lang="en-US" sz="2600" b="0" i="0" spc="5" dirty="0">
                <a:solidFill>
                  <a:srgbClr val="444244"/>
                </a:solidFill>
                <a:effectLst/>
                <a:latin typeface="Times New Roman" panose="02020603050405020304" pitchFamily="18" charset="0"/>
                <a:cs typeface="Times New Roman" panose="02020603050405020304" pitchFamily="18" charset="0"/>
              </a:rPr>
              <a:t> </a:t>
            </a:r>
            <a:r>
              <a:rPr lang="en-US" sz="2600" b="0" i="0" dirty="0">
                <a:solidFill>
                  <a:srgbClr val="444244"/>
                </a:solidFill>
                <a:effectLst/>
                <a:latin typeface="Times New Roman" panose="02020603050405020304" pitchFamily="18" charset="0"/>
                <a:cs typeface="Times New Roman" panose="02020603050405020304" pitchFamily="18" charset="0"/>
              </a:rPr>
              <a:t>2018.</a:t>
            </a:r>
          </a:p>
          <a:p>
            <a:pPr marL="0" marR="0" indent="5080">
              <a:spcBef>
                <a:spcPts val="0"/>
              </a:spcBef>
              <a:spcAft>
                <a:spcPts val="0"/>
              </a:spcAft>
            </a:pPr>
            <a:endParaRPr lang="en-US" sz="2600" b="0" i="0" dirty="0">
              <a:solidFill>
                <a:srgbClr val="000000"/>
              </a:solidFill>
              <a:effectLst/>
              <a:latin typeface="Times New Roman" panose="02020603050405020304" pitchFamily="18" charset="0"/>
              <a:cs typeface="Times New Roman" panose="02020603050405020304" pitchFamily="18" charset="0"/>
            </a:endParaRPr>
          </a:p>
          <a:p>
            <a:pPr marL="0" marR="0" indent="5080">
              <a:spcBef>
                <a:spcPts val="0"/>
              </a:spcBef>
              <a:spcAft>
                <a:spcPts val="0"/>
              </a:spcAft>
            </a:pPr>
            <a:endParaRPr lang="en-US" sz="2600" b="0" i="0" dirty="0">
              <a:solidFill>
                <a:srgbClr val="000000"/>
              </a:solidFill>
              <a:effectLst/>
              <a:latin typeface="Times New Roman" panose="02020603050405020304" pitchFamily="18"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9911916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6F9BB8C0-590A-4D13-B4CE-C1C1A0BCAC37}"/>
              </a:ext>
            </a:extLst>
          </p:cNvPr>
          <p:cNvSpPr txBox="1"/>
          <p:nvPr/>
        </p:nvSpPr>
        <p:spPr>
          <a:xfrm>
            <a:off x="2085974" y="3032076"/>
            <a:ext cx="9020175" cy="2677656"/>
          </a:xfrm>
          <a:prstGeom prst="rect">
            <a:avLst/>
          </a:prstGeom>
          <a:noFill/>
        </p:spPr>
        <p:txBody>
          <a:bodyPr wrap="square">
            <a:spAutoFit/>
          </a:bodyPr>
          <a:lstStyle/>
          <a:p>
            <a:pPr marL="0" marR="0" indent="0">
              <a:spcBef>
                <a:spcPts val="0"/>
              </a:spcBef>
              <a:spcAft>
                <a:spcPts val="0"/>
              </a:spcAft>
              <a:buNone/>
            </a:pPr>
            <a:r>
              <a:rPr lang="en-US" sz="2400" b="0" i="0" dirty="0">
                <a:solidFill>
                  <a:srgbClr val="444244"/>
                </a:solidFill>
                <a:effectLst/>
                <a:latin typeface="Times New Roman" panose="02020603050405020304" pitchFamily="18" charset="0"/>
                <a:cs typeface="Times New Roman" panose="02020603050405020304" pitchFamily="18" charset="0"/>
              </a:rPr>
              <a:t>Under this new proposal homeowners over the age of 55 or who are severely disabled </a:t>
            </a:r>
            <a:r>
              <a:rPr lang="en-US" sz="2400" b="0" i="0" dirty="0">
                <a:solidFill>
                  <a:srgbClr val="595759"/>
                </a:solidFill>
                <a:effectLst/>
                <a:latin typeface="Times New Roman" panose="02020603050405020304" pitchFamily="18" charset="0"/>
                <a:cs typeface="Times New Roman" panose="02020603050405020304" pitchFamily="18" charset="0"/>
              </a:rPr>
              <a:t>would </a:t>
            </a:r>
            <a:r>
              <a:rPr lang="en-US" sz="2400" b="0" i="0" dirty="0">
                <a:solidFill>
                  <a:srgbClr val="444244"/>
                </a:solidFill>
                <a:effectLst/>
                <a:latin typeface="Times New Roman" panose="02020603050405020304" pitchFamily="18" charset="0"/>
                <a:cs typeface="Times New Roman" panose="02020603050405020304" pitchFamily="18" charset="0"/>
              </a:rPr>
              <a:t>be allowed to purchase a replacement home anywhere in the state and retain the current assessment on the portion of the purchase price that corresponds to the market </a:t>
            </a:r>
            <a:r>
              <a:rPr lang="en-US" sz="2400" b="0" i="0" dirty="0">
                <a:solidFill>
                  <a:srgbClr val="595759"/>
                </a:solidFill>
                <a:effectLst/>
                <a:latin typeface="Times New Roman" panose="02020603050405020304" pitchFamily="18" charset="0"/>
                <a:cs typeface="Times New Roman" panose="02020603050405020304" pitchFamily="18" charset="0"/>
              </a:rPr>
              <a:t>value </a:t>
            </a:r>
            <a:r>
              <a:rPr lang="en-US" sz="2400" b="0" i="0" dirty="0">
                <a:solidFill>
                  <a:srgbClr val="444244"/>
                </a:solidFill>
                <a:effectLst/>
                <a:latin typeface="Times New Roman" panose="02020603050405020304" pitchFamily="18" charset="0"/>
                <a:cs typeface="Times New Roman" panose="02020603050405020304" pitchFamily="18" charset="0"/>
              </a:rPr>
              <a:t>of their current residence. (Current law already provides for this when they purchase another home in the same county or across counties by mutual agreement between the counties.)</a:t>
            </a:r>
            <a:endParaRPr lang="en-US" sz="2400" b="0" i="0" dirty="0">
              <a:solidFill>
                <a:srgbClr val="000000"/>
              </a:solidFill>
              <a:effectLst/>
              <a:latin typeface="Arial" panose="020B0604020202020204" pitchFamily="34" charset="0"/>
            </a:endParaRPr>
          </a:p>
        </p:txBody>
      </p:sp>
      <p:sp>
        <p:nvSpPr>
          <p:cNvPr id="4" name="Title 1">
            <a:extLst>
              <a:ext uri="{FF2B5EF4-FFF2-40B4-BE49-F238E27FC236}">
                <a16:creationId xmlns:a16="http://schemas.microsoft.com/office/drawing/2014/main" id="{FA705422-C704-4BEB-B2F4-53DB4D364D03}"/>
              </a:ext>
            </a:extLst>
          </p:cNvPr>
          <p:cNvSpPr txBox="1">
            <a:spLocks/>
          </p:cNvSpPr>
          <p:nvPr/>
        </p:nvSpPr>
        <p:spPr>
          <a:xfrm>
            <a:off x="2592925" y="624110"/>
            <a:ext cx="8911687" cy="1280890"/>
          </a:xfrm>
          <a:prstGeom prst="rect">
            <a:avLst/>
          </a:prstGeom>
        </p:spPr>
        <p:txBody>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a:latin typeface="Times New Roman" panose="02020603050405020304" pitchFamily="18" charset="0"/>
                <a:cs typeface="Times New Roman" panose="02020603050405020304" pitchFamily="18" charset="0"/>
              </a:rPr>
              <a:t>Seniors and disabled are able to purchase replacement home anywhere in the state and keep property tax break.</a:t>
            </a: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2948210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390</TotalTime>
  <Words>949</Words>
  <Application>Microsoft Office PowerPoint</Application>
  <PresentationFormat>Widescreen</PresentationFormat>
  <Paragraphs>58</Paragraphs>
  <Slides>13</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13</vt:i4>
      </vt:variant>
    </vt:vector>
  </HeadingPairs>
  <TitlesOfParts>
    <vt:vector size="20" baseType="lpstr">
      <vt:lpstr>Arial</vt:lpstr>
      <vt:lpstr>Calibri</vt:lpstr>
      <vt:lpstr>Century Gothic</vt:lpstr>
      <vt:lpstr>Times New Roman</vt:lpstr>
      <vt:lpstr>Wingdings</vt:lpstr>
      <vt:lpstr>Wingdings 3</vt:lpstr>
      <vt:lpstr>Wisp</vt:lpstr>
      <vt:lpstr>     PROPOSITION 15</vt:lpstr>
      <vt:lpstr>     PROPOSITION 15</vt:lpstr>
      <vt:lpstr>     PROPOSITION 15</vt:lpstr>
      <vt:lpstr>      PROPOSITION 15</vt:lpstr>
      <vt:lpstr>      PROPOSITION 15</vt:lpstr>
      <vt:lpstr>      PROPOSITION 15</vt:lpstr>
      <vt:lpstr>      PROPOSITION 15</vt:lpstr>
      <vt:lpstr>Proposition 19   The Home Protection for Seniors, Severely Disabled, Families and Victims of Wildfire or Natural Disasters Act.  </vt:lpstr>
      <vt:lpstr>PowerPoint Presentation</vt:lpstr>
      <vt:lpstr>Tax relief for those over 55, tighter rules on inherited property</vt:lpstr>
      <vt:lpstr>Will it result in increased revenue for firefighters? Maybe, maybe not. </vt:lpstr>
      <vt:lpstr>Does it make sense to give property tax relief to those over 55? </vt:lpstr>
      <vt:lpstr>Quakers say vote NO, but the California Council of Churches says vote YES on Prop 19.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PROPOSITION 15</dc:title>
  <dc:creator>Sonja Berndt</dc:creator>
  <cp:lastModifiedBy>Anthony Manousos</cp:lastModifiedBy>
  <cp:revision>29</cp:revision>
  <cp:lastPrinted>2020-10-20T22:18:54Z</cp:lastPrinted>
  <dcterms:created xsi:type="dcterms:W3CDTF">2020-10-20T15:38:37Z</dcterms:created>
  <dcterms:modified xsi:type="dcterms:W3CDTF">2020-10-21T03:43:11Z</dcterms:modified>
</cp:coreProperties>
</file>