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7" r:id="rId4"/>
    <p:sldId id="258" r:id="rId5"/>
    <p:sldId id="259" r:id="rId6"/>
    <p:sldId id="295" r:id="rId7"/>
    <p:sldId id="289" r:id="rId8"/>
    <p:sldId id="260" r:id="rId9"/>
    <p:sldId id="662" r:id="rId10"/>
    <p:sldId id="495" r:id="rId11"/>
    <p:sldId id="272" r:id="rId12"/>
    <p:sldId id="661" r:id="rId13"/>
    <p:sldId id="274" r:id="rId14"/>
    <p:sldId id="491" r:id="rId15"/>
    <p:sldId id="273" r:id="rId16"/>
    <p:sldId id="261" r:id="rId17"/>
    <p:sldId id="271" r:id="rId18"/>
    <p:sldId id="270" r:id="rId19"/>
    <p:sldId id="275" r:id="rId20"/>
    <p:sldId id="660" r:id="rId21"/>
    <p:sldId id="659" r:id="rId22"/>
    <p:sldId id="502" r:id="rId23"/>
    <p:sldId id="269" r:id="rId24"/>
    <p:sldId id="262" r:id="rId25"/>
    <p:sldId id="263" r:id="rId26"/>
    <p:sldId id="264" r:id="rId27"/>
    <p:sldId id="265" r:id="rId28"/>
    <p:sldId id="276" r:id="rId29"/>
    <p:sldId id="278" r:id="rId30"/>
    <p:sldId id="283" r:id="rId31"/>
    <p:sldId id="282" r:id="rId32"/>
    <p:sldId id="285" r:id="rId33"/>
    <p:sldId id="277" r:id="rId34"/>
    <p:sldId id="284" r:id="rId35"/>
    <p:sldId id="286" r:id="rId36"/>
    <p:sldId id="663" r:id="rId37"/>
    <p:sldId id="267" r:id="rId38"/>
    <p:sldId id="2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178" autoAdjust="0"/>
    <p:restoredTop sz="94660"/>
  </p:normalViewPr>
  <p:slideViewPr>
    <p:cSldViewPr snapToGrid="0">
      <p:cViewPr varScale="1">
        <p:scale>
          <a:sx n="52" d="100"/>
          <a:sy n="52" d="100"/>
        </p:scale>
        <p:origin x="44" y="1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F877F-C693-480A-9D18-A370112F11C1}" type="datetimeFigureOut">
              <a:rPr lang="en-US" smtClean="0"/>
              <a:t>4/27/2019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885E3-1241-4EFC-A1E0-E2035053977D}" type="slidenum">
              <a:rPr lang="en-US" smtClean="0"/>
              <a:t>‹#›</a:t>
            </a:fld>
            <a:endParaRPr lang="en-US" dirty="0"/>
          </a:p>
        </p:txBody>
      </p:sp>
    </p:spTree>
    <p:extLst>
      <p:ext uri="{BB962C8B-B14F-4D97-AF65-F5344CB8AC3E}">
        <p14:creationId xmlns:p14="http://schemas.microsoft.com/office/powerpoint/2010/main" val="119295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a:t>
            </a:r>
            <a:endParaRPr lang="es-419"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881489-9BC8-4C07-97F7-C958B2379BC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577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F46FF-6AB7-4D76-BD70-DE4DC3C4F02E}" type="slidenum">
              <a:rPr lang="en-US" smtClean="0"/>
              <a:t>28</a:t>
            </a:fld>
            <a:endParaRPr lang="en-US" dirty="0"/>
          </a:p>
        </p:txBody>
      </p:sp>
    </p:spTree>
    <p:extLst>
      <p:ext uri="{BB962C8B-B14F-4D97-AF65-F5344CB8AC3E}">
        <p14:creationId xmlns:p14="http://schemas.microsoft.com/office/powerpoint/2010/main" val="145691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382531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357363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239642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0BD019-E674-4AED-AD2B-3EDE76794D4E}" type="datetimeFigureOut">
              <a:rPr lang="en-US"/>
              <a:pPr>
                <a:defRPr/>
              </a:pPr>
              <a:t>4/27/2019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F363B-3EC7-46CA-8C05-154308BEB670}" type="slidenum">
              <a:rPr lang="en-US"/>
              <a:pPr>
                <a:defRPr/>
              </a:pPr>
              <a:t>‹#›</a:t>
            </a:fld>
            <a:endParaRPr lang="en-US"/>
          </a:p>
        </p:txBody>
      </p:sp>
    </p:spTree>
    <p:extLst>
      <p:ext uri="{BB962C8B-B14F-4D97-AF65-F5344CB8AC3E}">
        <p14:creationId xmlns:p14="http://schemas.microsoft.com/office/powerpoint/2010/main" val="173004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F0185E-BBBF-42DB-8A66-B484A380A3E0}" type="datetimeFigureOut">
              <a:rPr lang="en-US"/>
              <a:pPr>
                <a:defRPr/>
              </a:pPr>
              <a:t>4/27/2019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F2C86E-998C-4EE4-818A-D300CA9DA918}" type="slidenum">
              <a:rPr lang="en-US"/>
              <a:pPr>
                <a:defRPr/>
              </a:pPr>
              <a:t>‹#›</a:t>
            </a:fld>
            <a:endParaRPr lang="en-US"/>
          </a:p>
        </p:txBody>
      </p:sp>
    </p:spTree>
    <p:extLst>
      <p:ext uri="{BB962C8B-B14F-4D97-AF65-F5344CB8AC3E}">
        <p14:creationId xmlns:p14="http://schemas.microsoft.com/office/powerpoint/2010/main" val="364486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9C4474-E601-4F9E-A8AE-87A095533638}" type="datetimeFigureOut">
              <a:rPr lang="en-US"/>
              <a:pPr>
                <a:defRPr/>
              </a:pPr>
              <a:t>4/27/2019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5F3DF-B937-4931-9FC4-54EB200C11FE}" type="slidenum">
              <a:rPr lang="en-US"/>
              <a:pPr>
                <a:defRPr/>
              </a:pPr>
              <a:t>‹#›</a:t>
            </a:fld>
            <a:endParaRPr lang="en-US"/>
          </a:p>
        </p:txBody>
      </p:sp>
    </p:spTree>
    <p:extLst>
      <p:ext uri="{BB962C8B-B14F-4D97-AF65-F5344CB8AC3E}">
        <p14:creationId xmlns:p14="http://schemas.microsoft.com/office/powerpoint/2010/main" val="356581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723DEF-04E1-4A90-97B3-78691F378C9E}" type="datetimeFigureOut">
              <a:rPr lang="en-US"/>
              <a:pPr>
                <a:defRPr/>
              </a:pPr>
              <a:t>4/27/2019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40ACD0-4760-4632-8535-4C8BC5307658}" type="slidenum">
              <a:rPr lang="en-US"/>
              <a:pPr>
                <a:defRPr/>
              </a:pPr>
              <a:t>‹#›</a:t>
            </a:fld>
            <a:endParaRPr lang="en-US"/>
          </a:p>
        </p:txBody>
      </p:sp>
    </p:spTree>
    <p:extLst>
      <p:ext uri="{BB962C8B-B14F-4D97-AF65-F5344CB8AC3E}">
        <p14:creationId xmlns:p14="http://schemas.microsoft.com/office/powerpoint/2010/main" val="355527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D944A4B-B87C-426D-A910-462FFAC62EAE}" type="datetimeFigureOut">
              <a:rPr lang="en-US"/>
              <a:pPr>
                <a:defRPr/>
              </a:pPr>
              <a:t>4/27/2019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DDF452-D48D-48F2-ABCE-0A7119E85AC0}" type="slidenum">
              <a:rPr lang="en-US"/>
              <a:pPr>
                <a:defRPr/>
              </a:pPr>
              <a:t>‹#›</a:t>
            </a:fld>
            <a:endParaRPr lang="en-US"/>
          </a:p>
        </p:txBody>
      </p:sp>
    </p:spTree>
    <p:extLst>
      <p:ext uri="{BB962C8B-B14F-4D97-AF65-F5344CB8AC3E}">
        <p14:creationId xmlns:p14="http://schemas.microsoft.com/office/powerpoint/2010/main" val="3484691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58DA6C-C716-4F83-8CFB-8DF967CDDED0}" type="datetimeFigureOut">
              <a:rPr lang="en-US"/>
              <a:pPr>
                <a:defRPr/>
              </a:pPr>
              <a:t>4/27/2019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C18C15-E8CE-467B-8459-8EBF59CAB4AB}" type="slidenum">
              <a:rPr lang="en-US"/>
              <a:pPr>
                <a:defRPr/>
              </a:pPr>
              <a:t>‹#›</a:t>
            </a:fld>
            <a:endParaRPr lang="en-US"/>
          </a:p>
        </p:txBody>
      </p:sp>
    </p:spTree>
    <p:extLst>
      <p:ext uri="{BB962C8B-B14F-4D97-AF65-F5344CB8AC3E}">
        <p14:creationId xmlns:p14="http://schemas.microsoft.com/office/powerpoint/2010/main" val="130583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FFC76A-3A8D-4172-AFFB-D8FBED44D4E7}" type="datetimeFigureOut">
              <a:rPr lang="en-US"/>
              <a:pPr>
                <a:defRPr/>
              </a:pPr>
              <a:t>4/27/2019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C4134D-74C7-45E9-BA46-BEFC25AAB0A3}" type="slidenum">
              <a:rPr lang="en-US"/>
              <a:pPr>
                <a:defRPr/>
              </a:pPr>
              <a:t>‹#›</a:t>
            </a:fld>
            <a:endParaRPr lang="en-US"/>
          </a:p>
        </p:txBody>
      </p:sp>
    </p:spTree>
    <p:extLst>
      <p:ext uri="{BB962C8B-B14F-4D97-AF65-F5344CB8AC3E}">
        <p14:creationId xmlns:p14="http://schemas.microsoft.com/office/powerpoint/2010/main" val="393155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CF6CD2-49C7-4655-B6AB-8EA02902B309}" type="datetimeFigureOut">
              <a:rPr lang="en-US"/>
              <a:pPr>
                <a:defRPr/>
              </a:pPr>
              <a:t>4/27/2019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D22CD-8F33-4024-B2A8-E1AE0A03BFF3}" type="slidenum">
              <a:rPr lang="en-US"/>
              <a:pPr>
                <a:defRPr/>
              </a:pPr>
              <a:t>‹#›</a:t>
            </a:fld>
            <a:endParaRPr lang="en-US"/>
          </a:p>
        </p:txBody>
      </p:sp>
    </p:spTree>
    <p:extLst>
      <p:ext uri="{BB962C8B-B14F-4D97-AF65-F5344CB8AC3E}">
        <p14:creationId xmlns:p14="http://schemas.microsoft.com/office/powerpoint/2010/main" val="402175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447032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8FAF6-EAB5-4ACB-A457-B8C17E2B0149}" type="datetimeFigureOut">
              <a:rPr lang="en-US"/>
              <a:pPr>
                <a:defRPr/>
              </a:pPr>
              <a:t>4/27/2019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62EB30-6CCF-4258-A828-8A9A7618C6F3}" type="slidenum">
              <a:rPr lang="en-US"/>
              <a:pPr>
                <a:defRPr/>
              </a:pPr>
              <a:t>‹#›</a:t>
            </a:fld>
            <a:endParaRPr lang="en-US"/>
          </a:p>
        </p:txBody>
      </p:sp>
    </p:spTree>
    <p:extLst>
      <p:ext uri="{BB962C8B-B14F-4D97-AF65-F5344CB8AC3E}">
        <p14:creationId xmlns:p14="http://schemas.microsoft.com/office/powerpoint/2010/main" val="221870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A78AE-6A55-4E78-9D7B-F53A1CADB350}" type="datetimeFigureOut">
              <a:rPr lang="en-US"/>
              <a:pPr>
                <a:defRPr/>
              </a:pPr>
              <a:t>4/27/2019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4216E-DA34-438A-A300-96499710A048}" type="slidenum">
              <a:rPr lang="en-US"/>
              <a:pPr>
                <a:defRPr/>
              </a:pPr>
              <a:t>‹#›</a:t>
            </a:fld>
            <a:endParaRPr lang="en-US"/>
          </a:p>
        </p:txBody>
      </p:sp>
    </p:spTree>
    <p:extLst>
      <p:ext uri="{BB962C8B-B14F-4D97-AF65-F5344CB8AC3E}">
        <p14:creationId xmlns:p14="http://schemas.microsoft.com/office/powerpoint/2010/main" val="1032281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45AD8D-3C73-4E91-A9EE-9CF4722DB844}" type="datetimeFigureOut">
              <a:rPr lang="en-US"/>
              <a:pPr>
                <a:defRPr/>
              </a:pPr>
              <a:t>4/27/2019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830A3A-30F1-44F3-A923-0E8FEF432759}" type="slidenum">
              <a:rPr lang="en-US"/>
              <a:pPr>
                <a:defRPr/>
              </a:pPr>
              <a:t>‹#›</a:t>
            </a:fld>
            <a:endParaRPr lang="en-US"/>
          </a:p>
        </p:txBody>
      </p:sp>
    </p:spTree>
    <p:extLst>
      <p:ext uri="{BB962C8B-B14F-4D97-AF65-F5344CB8AC3E}">
        <p14:creationId xmlns:p14="http://schemas.microsoft.com/office/powerpoint/2010/main" val="146675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390536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411586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217727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303089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250700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394094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3D7D2-4FB1-4A0C-8303-EB72BD125803}" type="datetimeFigureOut">
              <a:rPr lang="en-US" smtClean="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4352E-E2F8-4F74-8965-C14A98689CCD}" type="slidenum">
              <a:rPr lang="en-US" smtClean="0"/>
              <a:t>‹#›</a:t>
            </a:fld>
            <a:endParaRPr lang="en-US" dirty="0"/>
          </a:p>
        </p:txBody>
      </p:sp>
    </p:spTree>
    <p:extLst>
      <p:ext uri="{BB962C8B-B14F-4D97-AF65-F5344CB8AC3E}">
        <p14:creationId xmlns:p14="http://schemas.microsoft.com/office/powerpoint/2010/main" val="153850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3D7D2-4FB1-4A0C-8303-EB72BD125803}" type="datetimeFigureOut">
              <a:rPr lang="en-US" smtClean="0"/>
              <a:t>4/27/2019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4352E-E2F8-4F74-8965-C14A98689CCD}" type="slidenum">
              <a:rPr lang="en-US" smtClean="0"/>
              <a:t>‹#›</a:t>
            </a:fld>
            <a:endParaRPr lang="en-US" dirty="0"/>
          </a:p>
        </p:txBody>
      </p:sp>
    </p:spTree>
    <p:extLst>
      <p:ext uri="{BB962C8B-B14F-4D97-AF65-F5344CB8AC3E}">
        <p14:creationId xmlns:p14="http://schemas.microsoft.com/office/powerpoint/2010/main" val="130678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FB0C7A-0828-44E9-83DB-C0CA4D6C33FD}" type="datetimeFigureOut">
              <a:rPr lang="en-US"/>
              <a:pPr>
                <a:defRPr/>
              </a:pPr>
              <a:t>4/27/2019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0DD73AE-8E04-42C7-A58B-F1A3907BBA9A}" type="slidenum">
              <a:rPr lang="en-US"/>
              <a:pPr>
                <a:defRPr/>
              </a:pPr>
              <a:t>‹#›</a:t>
            </a:fld>
            <a:endParaRPr lang="en-US"/>
          </a:p>
        </p:txBody>
      </p:sp>
    </p:spTree>
    <p:extLst>
      <p:ext uri="{BB962C8B-B14F-4D97-AF65-F5344CB8AC3E}">
        <p14:creationId xmlns:p14="http://schemas.microsoft.com/office/powerpoint/2010/main" val="321025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it9Jjlp7fPAhUTySYKHQr5CDAQjRwIBw&amp;url=http://it.123rf.com/photo_9775425_bella-ornamento-oro-con-fiori-e-riccioli.html&amp;bvm=bv.134495766,d.eWE&amp;psig=AFQjCNFIwizjM-fsgzkscsCaG8hUeo6WVw&amp;ust=1475332442134842"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ahUKEwit9Jjlp7fPAhUTySYKHQr5CDAQjRwIBw&amp;url=http://it.123rf.com/photo_9775425_bella-ornamento-oro-con-fiori-e-riccioli.html&amp;bvm=bv.134495766,d.eWE&amp;psig=AFQjCNFIwizjM-fsgzkscsCaG8hUeo6WVw&amp;ust=1475332442134842"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P8qrZ273PAhXERSYKHVdnCq0QjRwIBw&amp;url=http://bsccongress.com/labelsignage-clip-art/&amp;psig=AFQjCNGf5EfPk12o1W2Ng2sVc-ejFkW_pA&amp;ust=1475552519208465"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s://www.google.com/url?sa=i&amp;rct=j&amp;q=&amp;esrc=s&amp;source=images&amp;cd=&amp;cad=rja&amp;uact=8&amp;ved=0ahUKEwin97-h9bjPAhUDOiYKHb1sC4IQjRwIBw&amp;url=https://www.pinterest.com/pin/478577897878110704/&amp;psig=AFQjCNE7FsZVJZ44Hed9ILs6ge6BiL976g&amp;ust=1475387575622619" TargetMode="Externa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pinterest.com/pin/240027855116701493/"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Image result for curls and swirls clip art">
            <a:hlinkClick r:id="rId2"/>
          </p:cNvPr>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058400" y="5291847"/>
            <a:ext cx="2133600" cy="1614791"/>
          </a:xfrm>
          <a:prstGeom prst="rect">
            <a:avLst/>
          </a:prstGeom>
          <a:noFill/>
          <a:ln>
            <a:noFill/>
          </a:ln>
        </p:spPr>
      </p:pic>
      <p:pic>
        <p:nvPicPr>
          <p:cNvPr id="4" name="irc_mi" descr="Image result for curls and swirls clip art">
            <a:hlinkClick r:id="rId2"/>
          </p:cNvPr>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27" y="-42757"/>
            <a:ext cx="2455808" cy="1762895"/>
          </a:xfrm>
          <a:prstGeom prst="rect">
            <a:avLst/>
          </a:prstGeom>
          <a:noFill/>
          <a:ln>
            <a:noFill/>
          </a:ln>
        </p:spPr>
      </p:pic>
      <p:sp>
        <p:nvSpPr>
          <p:cNvPr id="5" name="Title 1"/>
          <p:cNvSpPr>
            <a:spLocks noGrp="1"/>
          </p:cNvSpPr>
          <p:nvPr>
            <p:ph type="subTitle" idx="1"/>
          </p:nvPr>
        </p:nvSpPr>
        <p:spPr>
          <a:xfrm>
            <a:off x="875488" y="683976"/>
            <a:ext cx="10214043" cy="784901"/>
          </a:xfrm>
          <a:ln w="76200">
            <a:solidFill>
              <a:schemeClr val="accent2">
                <a:lumMod val="75000"/>
              </a:schemeClr>
            </a:solidFill>
          </a:ln>
        </p:spPr>
        <p:txBody>
          <a:bodyPr>
            <a:noAutofit/>
          </a:bodyPr>
          <a:lstStyle/>
          <a:p>
            <a:r>
              <a:rPr lang="en-US" sz="4382" b="1" dirty="0">
                <a:latin typeface="Cambria" panose="02040503050406030204" pitchFamily="18" charset="0"/>
              </a:rPr>
              <a:t> </a:t>
            </a:r>
            <a:r>
              <a:rPr lang="en-US" sz="4100" b="1" dirty="0">
                <a:latin typeface="Cambria" panose="02040503050406030204" pitchFamily="18" charset="0"/>
              </a:rPr>
              <a:t>North Fair Oaks Empowerment Initiative</a:t>
            </a:r>
            <a:br>
              <a:rPr lang="en-US" sz="4000" b="1" dirty="0">
                <a:latin typeface="Cambria" panose="02040503050406030204" pitchFamily="18" charset="0"/>
              </a:rPr>
            </a:br>
            <a:br>
              <a:rPr lang="en-US" sz="4382" b="1" dirty="0">
                <a:latin typeface="Cambria" panose="02040503050406030204" pitchFamily="18" charset="0"/>
              </a:rPr>
            </a:br>
            <a:r>
              <a:rPr lang="en-US" sz="4382" dirty="0"/>
              <a:t>      </a:t>
            </a:r>
            <a:br>
              <a:rPr lang="en-US" sz="4382" dirty="0"/>
            </a:br>
            <a:br>
              <a:rPr lang="en-US" sz="4382" dirty="0"/>
            </a:br>
            <a:br>
              <a:rPr lang="en-US" sz="4382" dirty="0"/>
            </a:br>
            <a:br>
              <a:rPr lang="en-US" sz="4382" dirty="0"/>
            </a:br>
            <a:endParaRPr lang="x-none" b="1" dirty="0">
              <a:latin typeface="Cambria" panose="02040503050406030204" pitchFamily="18" charset="0"/>
            </a:endParaRPr>
          </a:p>
        </p:txBody>
      </p:sp>
      <p:sp>
        <p:nvSpPr>
          <p:cNvPr id="7" name="Title 1"/>
          <p:cNvSpPr txBox="1">
            <a:spLocks/>
          </p:cNvSpPr>
          <p:nvPr/>
        </p:nvSpPr>
        <p:spPr>
          <a:xfrm>
            <a:off x="875488" y="5209880"/>
            <a:ext cx="10214043" cy="1368284"/>
          </a:xfrm>
          <a:prstGeom prst="rect">
            <a:avLst/>
          </a:prstGeom>
          <a:ln w="76200">
            <a:solidFill>
              <a:schemeClr val="accent2">
                <a:lumMod val="7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latin typeface="Cambria" panose="02040503050406030204" pitchFamily="18" charset="0"/>
              </a:rPr>
              <a:t>Community Transformation </a:t>
            </a:r>
          </a:p>
          <a:p>
            <a:r>
              <a:rPr lang="en-US" sz="4000" b="1" dirty="0">
                <a:latin typeface="Cambria" panose="02040503050406030204" pitchFamily="18" charset="0"/>
              </a:rPr>
              <a:t>for the Community, by the Community</a:t>
            </a:r>
          </a:p>
          <a:p>
            <a:endParaRPr lang="en-US" sz="4000" b="1" dirty="0">
              <a:latin typeface="Cambria" panose="02040503050406030204" pitchFamily="18" charset="0"/>
            </a:endParaRPr>
          </a:p>
          <a:p>
            <a:endParaRPr lang="en-US" sz="4000" b="1" dirty="0">
              <a:latin typeface="Cambria" panose="02040503050406030204" pitchFamily="18" charset="0"/>
            </a:endParaRPr>
          </a:p>
          <a:p>
            <a:endParaRPr lang="en-US" sz="4000" b="1" dirty="0">
              <a:latin typeface="Cambria" panose="02040503050406030204" pitchFamily="18" charset="0"/>
            </a:endParaRPr>
          </a:p>
          <a:p>
            <a:endParaRPr lang="en-US" sz="4000" b="1" dirty="0">
              <a:latin typeface="Cambria" panose="02040503050406030204" pitchFamily="18" charset="0"/>
            </a:endParaRPr>
          </a:p>
          <a:p>
            <a:br>
              <a:rPr lang="en-US" sz="4382" dirty="0"/>
            </a:br>
            <a:br>
              <a:rPr lang="en-US" sz="4382" dirty="0"/>
            </a:br>
            <a:br>
              <a:rPr lang="en-US" sz="4382" dirty="0"/>
            </a:br>
            <a:br>
              <a:rPr lang="en-US" sz="4382" dirty="0"/>
            </a:br>
            <a:endParaRPr lang="x-none" b="1" dirty="0">
              <a:latin typeface="Cambria" panose="02040503050406030204" pitchFamily="18" charset="0"/>
            </a:endParaRPr>
          </a:p>
        </p:txBody>
      </p:sp>
      <p:pic>
        <p:nvPicPr>
          <p:cNvPr id="9" name="Picture 8" descr="C:\Users\Janet Randolph\AppData\Local\Microsoft\Windows\Temporary Internet Files\Content.IE5\53R0KH2W\IMG_0357 (1).jpg"/>
          <p:cNvPicPr/>
          <p:nvPr/>
        </p:nvPicPr>
        <p:blipFill rotWithShape="1">
          <a:blip r:embed="rId5" cstate="print">
            <a:extLst>
              <a:ext uri="{28A0092B-C50C-407E-A947-70E740481C1C}">
                <a14:useLocalDpi xmlns:a14="http://schemas.microsoft.com/office/drawing/2010/main" val="0"/>
              </a:ext>
            </a:extLst>
          </a:blip>
          <a:srcRect b="23611"/>
          <a:stretch/>
        </p:blipFill>
        <p:spPr bwMode="auto">
          <a:xfrm>
            <a:off x="1994170" y="1825483"/>
            <a:ext cx="6906640" cy="3279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732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part of potl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007" y="2051460"/>
            <a:ext cx="3586481" cy="1710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9448" y="475013"/>
            <a:ext cx="10763991" cy="1278334"/>
          </a:xfrm>
          <a:ln w="57150">
            <a:solidFill>
              <a:schemeClr val="accent2">
                <a:lumMod val="75000"/>
              </a:schemeClr>
            </a:solidFill>
          </a:ln>
        </p:spPr>
        <p:txBody>
          <a:bodyPr>
            <a:normAutofit fontScale="90000"/>
          </a:bodyPr>
          <a:lstStyle/>
          <a:p>
            <a:pPr algn="ctr"/>
            <a:br>
              <a:rPr lang="en-US" sz="5400" dirty="0">
                <a:latin typeface="Cambria" panose="02040503050406030204" pitchFamily="18" charset="0"/>
              </a:rPr>
            </a:br>
            <a:r>
              <a:rPr lang="en-US" sz="5400" b="1" dirty="0">
                <a:latin typeface="Cambria" panose="02040503050406030204" pitchFamily="18" charset="0"/>
              </a:rPr>
              <a:t>Churches connecting with a Purpose</a:t>
            </a:r>
            <a:br>
              <a:rPr lang="en-US" sz="5400" b="1" dirty="0">
                <a:latin typeface="Cambria" panose="02040503050406030204" pitchFamily="18" charset="0"/>
              </a:rPr>
            </a:br>
            <a:r>
              <a:rPr lang="en-US" sz="3600" b="1" dirty="0">
                <a:latin typeface="Cambria" panose="02040503050406030204" pitchFamily="18" charset="0"/>
              </a:rPr>
              <a:t>Results of the survey</a:t>
            </a:r>
            <a:br>
              <a:rPr lang="en-US" sz="5400" dirty="0">
                <a:latin typeface="Cambria" panose="02040503050406030204" pitchFamily="18" charset="0"/>
              </a:rPr>
            </a:br>
            <a:r>
              <a:rPr lang="en-US" sz="5400" dirty="0">
                <a:latin typeface="Cambria" panose="02040503050406030204" pitchFamily="18" charset="0"/>
              </a:rPr>
              <a:t>       </a:t>
            </a:r>
          </a:p>
        </p:txBody>
      </p:sp>
      <p:sp>
        <p:nvSpPr>
          <p:cNvPr id="10" name="TextBox 7"/>
          <p:cNvSpPr txBox="1"/>
          <p:nvPr/>
        </p:nvSpPr>
        <p:spPr>
          <a:xfrm>
            <a:off x="719448" y="3762250"/>
            <a:ext cx="10515600" cy="2790822"/>
          </a:xfrm>
          <a:prstGeom prst="rect">
            <a:avLst/>
          </a:prstGeom>
          <a:noFill/>
          <a:ln w="57150">
            <a:solidFill>
              <a:schemeClr val="accent2">
                <a:lumMod val="75000"/>
              </a:schemeClr>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rPr>
              <a:t>      Bethel Church, located at 1972 N. Fair Oaks, where Reverend John Mc Call is senior pastor hosted a potluck in May, 2015, where we partnered with 10 churches to review the results of the </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rPr>
              <a:t>s</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rPr>
              <a:t>urveys to find out the concerns and dreams for N. Fair Oaks between Woodbury and Howard.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rPr>
              <a:t>Many thanks to: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mbria" panose="02040503050406030204" pitchFamily="18" charset="0"/>
                <a:ea typeface="Times New Roman" panose="02020603050405020304" pitchFamily="18" charset="0"/>
                <a:cs typeface="Times New Roman" panose="02020603050405020304" pitchFamily="18" charset="0"/>
              </a:rPr>
              <a:t>Pastor John Mc Call, Bethel Church, Reverend John B. Bledsoe, Zion Star Missionary Baptist Church, Reverend John Stewart, New Guiding Light Missionary Baptist Church, Reverend Sterling Brown, Greater New Guide Baptist Church, Reverend John Higgins, New Hope Baptist Church, Reverend Miguel Rios, Ebenezer Church, Reverend Christopher Bourne, Bethlehem Church of Christ Holiness, Reverend Othella Medlock, New Life Holiness Church,  Reverend James Jackson, Good Shepard Church,   and Reverend Gladys Jackson, Harvest Time Fellowship Church of God </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descr="G:\Shookr\Community Potluck (1).jpg"/>
          <p:cNvPicPr/>
          <p:nvPr/>
        </p:nvPicPr>
        <p:blipFill rotWithShape="1">
          <a:blip r:embed="rId3">
            <a:extLst>
              <a:ext uri="{28A0092B-C50C-407E-A947-70E740481C1C}">
                <a14:useLocalDpi xmlns:a14="http://schemas.microsoft.com/office/drawing/2010/main" val="0"/>
              </a:ext>
            </a:extLst>
          </a:blip>
          <a:srcRect l="10022" t="38519" r="64157" b="46368"/>
          <a:stretch/>
        </p:blipFill>
        <p:spPr bwMode="auto">
          <a:xfrm>
            <a:off x="1833482" y="2153393"/>
            <a:ext cx="2255521" cy="1332080"/>
          </a:xfrm>
          <a:prstGeom prst="rect">
            <a:avLst/>
          </a:prstGeom>
          <a:noFill/>
          <a:ln>
            <a:noFill/>
          </a:ln>
          <a:extLst>
            <a:ext uri="{53640926-AAD7-44D8-BBD7-CCE9431645EC}">
              <a14:shadowObscured xmlns:a14="http://schemas.microsoft.com/office/drawing/2010/main"/>
            </a:ext>
          </a:extLst>
        </p:spPr>
      </p:pic>
      <p:pic>
        <p:nvPicPr>
          <p:cNvPr id="13" name="Picture 12" descr="G:\Shookr\Community Potluck (1).jpg"/>
          <p:cNvPicPr/>
          <p:nvPr/>
        </p:nvPicPr>
        <p:blipFill rotWithShape="1">
          <a:blip r:embed="rId3" cstate="print">
            <a:extLst>
              <a:ext uri="{28A0092B-C50C-407E-A947-70E740481C1C}">
                <a14:useLocalDpi xmlns:a14="http://schemas.microsoft.com/office/drawing/2010/main" val="0"/>
              </a:ext>
            </a:extLst>
          </a:blip>
          <a:srcRect l="35266" t="38519" r="40218" b="46368"/>
          <a:stretch/>
        </p:blipFill>
        <p:spPr bwMode="auto">
          <a:xfrm>
            <a:off x="7889240" y="2092001"/>
            <a:ext cx="2519679" cy="1331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05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37">
            <a:extLst>
              <a:ext uri="{FF2B5EF4-FFF2-40B4-BE49-F238E27FC236}">
                <a16:creationId xmlns:a16="http://schemas.microsoft.com/office/drawing/2014/main" id="{7E6CA27E-BEE7-49F6-9FBE-99A7492A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2" descr="https://media.licdn.com/mpr/mpr/p/6/005/08c/270/09899e4.jpg">
            <a:extLst>
              <a:ext uri="{FF2B5EF4-FFF2-40B4-BE49-F238E27FC236}">
                <a16:creationId xmlns:a16="http://schemas.microsoft.com/office/drawing/2014/main" id="{28E3C398-EE0C-4AFD-8680-B86869ABB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 r="2" b="22358"/>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b="1">
                <a:latin typeface="Cambria" panose="02040503050406030204" pitchFamily="18" charset="0"/>
              </a:rPr>
              <a:t>Phase 2: Planning a Common Goal and Resource Fair</a:t>
            </a:r>
            <a:endParaRPr lang="es-419" b="1">
              <a:latin typeface="Cambria" panose="02040503050406030204" pitchFamily="18"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t="30795" r="2" b="18213"/>
          <a:stretch/>
        </p:blipFill>
        <p:spPr bwMode="auto">
          <a:xfrm>
            <a:off x="4791075" y="4357117"/>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a:noFill/>
        </p:spPr>
      </p:pic>
      <p:sp>
        <p:nvSpPr>
          <p:cNvPr id="3" name="Content Placeholder 2"/>
          <p:cNvSpPr>
            <a:spLocks noGrp="1"/>
          </p:cNvSpPr>
          <p:nvPr>
            <p:ph idx="1"/>
          </p:nvPr>
        </p:nvSpPr>
        <p:spPr>
          <a:xfrm>
            <a:off x="838200" y="2015406"/>
            <a:ext cx="5097779" cy="4065986"/>
          </a:xfrm>
        </p:spPr>
        <p:txBody>
          <a:bodyPr anchor="t">
            <a:noAutofit/>
          </a:bodyPr>
          <a:lstStyle/>
          <a:p>
            <a:pPr marL="0" indent="0">
              <a:buNone/>
            </a:pPr>
            <a:r>
              <a:rPr lang="en-US" dirty="0">
                <a:solidFill>
                  <a:srgbClr val="FFFFFF"/>
                </a:solidFill>
              </a:rPr>
              <a:t>we had a potluck, gathering all those we have surveyed to hear the survey results and to choose one issue to work on. </a:t>
            </a:r>
          </a:p>
          <a:p>
            <a:pPr marL="0" indent="0">
              <a:buNone/>
            </a:pPr>
            <a:r>
              <a:rPr lang="en-US" dirty="0">
                <a:solidFill>
                  <a:srgbClr val="FFFFFF"/>
                </a:solidFill>
              </a:rPr>
              <a:t>That night we also created a team to begin planning the Resource Fair </a:t>
            </a:r>
            <a:r>
              <a:rPr lang="en-US" i="1" dirty="0">
                <a:solidFill>
                  <a:srgbClr val="FFFFFF"/>
                </a:solidFill>
              </a:rPr>
              <a:t>with</a:t>
            </a:r>
            <a:r>
              <a:rPr lang="en-US" dirty="0">
                <a:solidFill>
                  <a:srgbClr val="FFFFFF"/>
                </a:solidFill>
              </a:rPr>
              <a:t> and </a:t>
            </a:r>
            <a:r>
              <a:rPr lang="en-US" i="1" dirty="0">
                <a:solidFill>
                  <a:srgbClr val="FFFFFF"/>
                </a:solidFill>
              </a:rPr>
              <a:t>by</a:t>
            </a:r>
            <a:r>
              <a:rPr lang="en-US" dirty="0">
                <a:solidFill>
                  <a:srgbClr val="FFFFFF"/>
                </a:solidFill>
              </a:rPr>
              <a:t> the neighborhood. </a:t>
            </a:r>
            <a:endParaRPr lang="es-419" dirty="0">
              <a:solidFill>
                <a:srgbClr val="FFFFFF"/>
              </a:solidFill>
            </a:endParaRPr>
          </a:p>
        </p:txBody>
      </p:sp>
      <p:sp>
        <p:nvSpPr>
          <p:cNvPr id="5" name="Footer Placeholder 4"/>
          <p:cNvSpPr>
            <a:spLocks noGrp="1"/>
          </p:cNvSpPr>
          <p:nvPr>
            <p:ph type="ftr" sz="quarter" idx="11"/>
          </p:nvPr>
        </p:nvSpPr>
        <p:spPr>
          <a:xfrm>
            <a:off x="838200" y="6356350"/>
            <a:ext cx="4301613" cy="365125"/>
          </a:xfrm>
        </p:spPr>
        <p:txBody>
          <a:bodyPr anchor="ct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FFFFFF">
                    <a:alpha val="80000"/>
                  </a:srgbClr>
                </a:solidFill>
                <a:effectLst/>
                <a:uLnTx/>
                <a:uFillTx/>
                <a:latin typeface="Calibri"/>
                <a:ea typeface="+mn-ea"/>
                <a:cs typeface="+mn-cs"/>
              </a:rPr>
              <a:t>Footer Text</a:t>
            </a:r>
          </a:p>
        </p:txBody>
      </p:sp>
      <p:pic>
        <p:nvPicPr>
          <p:cNvPr id="11" name="Picture 10">
            <a:extLst>
              <a:ext uri="{FF2B5EF4-FFF2-40B4-BE49-F238E27FC236}">
                <a16:creationId xmlns:a16="http://schemas.microsoft.com/office/drawing/2014/main" id="{887D01B2-2F2F-4FB0-A7A2-1AD5BFD09783}"/>
              </a:ext>
            </a:extLst>
          </p:cNvPr>
          <p:cNvPicPr>
            <a:picLocks noChangeAspect="1"/>
          </p:cNvPicPr>
          <p:nvPr/>
        </p:nvPicPr>
        <p:blipFill rotWithShape="1">
          <a:blip r:embed="rId4"/>
          <a:srcRect t="6288" r="2" b="34838"/>
          <a:stretch/>
        </p:blipFill>
        <p:spPr>
          <a:xfrm>
            <a:off x="7823674"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p:spPr>
      </p:pic>
      <p:sp>
        <p:nvSpPr>
          <p:cNvPr id="4" name="Date Placeholder 3"/>
          <p:cNvSpPr>
            <a:spLocks noGrp="1"/>
          </p:cNvSpPr>
          <p:nvPr>
            <p:ph type="dt" sz="half" idx="10"/>
          </p:nvPr>
        </p:nvSpPr>
        <p:spPr>
          <a:xfrm>
            <a:off x="5729523" y="6356350"/>
            <a:ext cx="2352593"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11D738E-8962-435F-8C43-147B8DD7E819}" type="datetime1">
              <a:rPr kumimoji="0" lang="en-US" b="0" i="0" u="none" strike="noStrike" kern="1200" cap="none" spc="0" normalizeH="0" baseline="0" noProof="0">
                <a:ln>
                  <a:noFill/>
                </a:ln>
                <a:solidFill>
                  <a:srgbClr val="FFFFFF"/>
                </a:solidFill>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4/27/2019</a:t>
            </a:fld>
            <a:endParaRPr kumimoji="0" lang="en-US" b="0" i="0" u="none" strike="noStrike" kern="1200" cap="none"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496550" y="6356350"/>
            <a:ext cx="857249" cy="365125"/>
          </a:xfrm>
        </p:spPr>
        <p:txBody>
          <a:bodyPr anchor="ctr">
            <a:normAutofit/>
          </a:bodyPr>
          <a:lstStyle/>
          <a:p>
            <a:pPr marL="0" marR="0" lvl="0" indent="0" defTabSz="914400" rtl="0" eaLnBrk="1" fontAlgn="base" latinLnBrk="0" hangingPunct="1">
              <a:spcBef>
                <a:spcPct val="0"/>
              </a:spcBef>
              <a:spcAft>
                <a:spcPts val="600"/>
              </a:spcAft>
              <a:buClrTx/>
              <a:buSzTx/>
              <a:buFontTx/>
              <a:buNone/>
              <a:tabLst/>
              <a:defRPr/>
            </a:pPr>
            <a:fld id="{BA9B540C-44DA-4F69-89C9-7C84606640D3}" type="slidenum">
              <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11</a:t>
            </a:fld>
            <a:endPar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761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3718" y="1911927"/>
            <a:ext cx="4694662" cy="2158268"/>
          </a:xfrm>
          <a:prstGeom prst="rect">
            <a:avLst/>
          </a:prstGeom>
          <a:noFill/>
        </p:spPr>
      </p:pic>
      <p:sp>
        <p:nvSpPr>
          <p:cNvPr id="2" name="Title 1"/>
          <p:cNvSpPr>
            <a:spLocks noGrp="1"/>
          </p:cNvSpPr>
          <p:nvPr>
            <p:ph type="title"/>
          </p:nvPr>
        </p:nvSpPr>
        <p:spPr>
          <a:xfrm>
            <a:off x="457200" y="95003"/>
            <a:ext cx="11734800" cy="1816924"/>
          </a:xfrm>
          <a:ln w="57150">
            <a:solidFill>
              <a:schemeClr val="accent2">
                <a:lumMod val="75000"/>
              </a:schemeClr>
            </a:solidFill>
          </a:ln>
        </p:spPr>
        <p:txBody>
          <a:bodyPr>
            <a:normAutofit fontScale="90000"/>
          </a:bodyPr>
          <a:lstStyle/>
          <a:p>
            <a:r>
              <a:rPr lang="en-US" sz="6000" dirty="0"/>
              <a:t> </a:t>
            </a:r>
            <a:br>
              <a:rPr lang="en-US" sz="6000" dirty="0"/>
            </a:br>
            <a:r>
              <a:rPr lang="en-US" sz="6000" b="1" dirty="0">
                <a:latin typeface="Cambria" panose="02040503050406030204" pitchFamily="18" charset="0"/>
              </a:rPr>
              <a:t>Planning the Fair: </a:t>
            </a:r>
            <a:r>
              <a:rPr lang="en-US" sz="2700" dirty="0">
                <a:latin typeface="+mn-lt"/>
              </a:rPr>
              <a:t>Churches, Businesses and Residents connecting  for the  purpose of engaging the entire Community 7 of the 10 churches in our target area have sent representatives to be part of our planning </a:t>
            </a:r>
            <a:r>
              <a:rPr lang="en-US" sz="2700" b="1" dirty="0"/>
              <a:t>meeting</a:t>
            </a:r>
            <a:br>
              <a:rPr lang="en-US" sz="2700" b="1" dirty="0"/>
            </a:br>
            <a:r>
              <a:rPr lang="en-US" sz="3600" b="1" dirty="0">
                <a:latin typeface="Cambria" panose="02040503050406030204" pitchFamily="18" charset="0"/>
              </a:rPr>
              <a:t> </a:t>
            </a:r>
          </a:p>
        </p:txBody>
      </p:sp>
      <p:sp>
        <p:nvSpPr>
          <p:cNvPr id="5" name="Rectangle 4"/>
          <p:cNvSpPr/>
          <p:nvPr/>
        </p:nvSpPr>
        <p:spPr>
          <a:xfrm>
            <a:off x="961901" y="4223222"/>
            <a:ext cx="10391899" cy="2246769"/>
          </a:xfrm>
          <a:prstGeom prst="rect">
            <a:avLst/>
          </a:prstGeom>
          <a:ln w="57150">
            <a:solidFill>
              <a:schemeClr val="accent2">
                <a:lumMod val="75000"/>
              </a:schemeClr>
            </a:solidFill>
          </a:ln>
        </p:spPr>
        <p:txBody>
          <a:bodyPr wrap="square">
            <a:spAutoFit/>
          </a:bodyPr>
          <a:lstStyle/>
          <a:p>
            <a:r>
              <a:rPr lang="en-US" sz="2000" dirty="0">
                <a:latin typeface="Cambria" panose="02040503050406030204" pitchFamily="18" charset="0"/>
              </a:rPr>
              <a:t>The planning team that emerged met 15 times at the New Hope Church, located at 1787 N. Fair Oaks, to plan the Fair. Planning committees and the tasks of part time staff included: </a:t>
            </a:r>
          </a:p>
          <a:p>
            <a:pPr marL="342900" indent="-342900">
              <a:buFont typeface="Arial" panose="020B0604020202020204" pitchFamily="34" charset="0"/>
              <a:buChar char="•"/>
            </a:pPr>
            <a:r>
              <a:rPr lang="en-US" sz="2000" dirty="0">
                <a:latin typeface="Cambria" panose="02040503050406030204" pitchFamily="18" charset="0"/>
              </a:rPr>
              <a:t>City Permits</a:t>
            </a:r>
          </a:p>
          <a:p>
            <a:pPr marL="342900" indent="-342900">
              <a:buFont typeface="Arial" panose="020B0604020202020204" pitchFamily="34" charset="0"/>
              <a:buChar char="•"/>
            </a:pPr>
            <a:r>
              <a:rPr lang="en-US" sz="2000" dirty="0">
                <a:latin typeface="Cambria" panose="02040503050406030204" pitchFamily="18" charset="0"/>
              </a:rPr>
              <a:t>Door prizes, discount cards and N Fair Oak business directory.</a:t>
            </a:r>
          </a:p>
          <a:p>
            <a:pPr marL="342900" indent="-342900">
              <a:buFont typeface="Arial" panose="020B0604020202020204" pitchFamily="34" charset="0"/>
              <a:buChar char="•"/>
            </a:pPr>
            <a:r>
              <a:rPr lang="en-US" sz="2000" dirty="0">
                <a:latin typeface="Cambria" panose="02040503050406030204" pitchFamily="18" charset="0"/>
              </a:rPr>
              <a:t>Budget and Fund raising</a:t>
            </a:r>
          </a:p>
          <a:p>
            <a:r>
              <a:rPr lang="en-US" sz="2000" b="1" dirty="0">
                <a:latin typeface="Cambria" panose="02040503050406030204" pitchFamily="18" charset="0"/>
              </a:rPr>
              <a:t>      $16,000 was raised! </a:t>
            </a:r>
          </a:p>
          <a:p>
            <a:r>
              <a:rPr lang="en-US" sz="2000" dirty="0">
                <a:latin typeface="Cambria" panose="02040503050406030204" pitchFamily="18" charset="0"/>
              </a:rPr>
              <a:t>      Including $5,000 from the City of Pasadena and $3,000 from our fundraiser)</a:t>
            </a:r>
          </a:p>
        </p:txBody>
      </p:sp>
    </p:spTree>
    <p:extLst>
      <p:ext uri="{BB962C8B-B14F-4D97-AF65-F5344CB8AC3E}">
        <p14:creationId xmlns:p14="http://schemas.microsoft.com/office/powerpoint/2010/main" val="232633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16" y="2195742"/>
            <a:ext cx="4437984" cy="3328488"/>
          </a:xfrm>
          <a:prstGeom prst="rect">
            <a:avLst/>
          </a:prstGeom>
        </p:spPr>
      </p:pic>
      <p:sp>
        <p:nvSpPr>
          <p:cNvPr id="2" name="Title 1"/>
          <p:cNvSpPr>
            <a:spLocks noGrp="1"/>
          </p:cNvSpPr>
          <p:nvPr>
            <p:ph type="title"/>
          </p:nvPr>
        </p:nvSpPr>
        <p:spPr>
          <a:xfrm>
            <a:off x="1524000" y="0"/>
            <a:ext cx="7620000" cy="2133600"/>
          </a:xfrm>
        </p:spPr>
        <p:txBody>
          <a:bodyPr>
            <a:normAutofit fontScale="90000"/>
          </a:bodyPr>
          <a:lstStyle/>
          <a:p>
            <a:pPr algn="l"/>
            <a:r>
              <a:rPr lang="en-US" sz="6000" b="1" dirty="0">
                <a:latin typeface="Cambria" panose="02040503050406030204" pitchFamily="18" charset="0"/>
              </a:rPr>
              <a:t>The community itself becomes part of the resource Fair</a:t>
            </a:r>
            <a:endParaRPr lang="es-419" sz="6000" b="1" dirty="0">
              <a:latin typeface="Cambria" panose="020405030504060302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0770" y="3859986"/>
            <a:ext cx="5170831" cy="2747004"/>
          </a:xfr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1D738E-8962-435F-8C43-147B8DD7E819}"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Footer Text</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B540C-44DA-4F69-89C9-7C84606640D3}" type="slidenum">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3" name="Oval Callout 12"/>
          <p:cNvSpPr/>
          <p:nvPr/>
        </p:nvSpPr>
        <p:spPr>
          <a:xfrm>
            <a:off x="7275286" y="1154792"/>
            <a:ext cx="3265715" cy="203540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7975601" y="1264555"/>
            <a:ext cx="1988456"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had no idea you loved to dance!</a:t>
            </a:r>
            <a:endParaRPr kumimoji="0" lang="es-419"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772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7354"/>
          </a:xfrm>
          <a:ln w="57150">
            <a:solidFill>
              <a:schemeClr val="accent2">
                <a:lumMod val="75000"/>
              </a:schemeClr>
            </a:solidFill>
          </a:ln>
        </p:spPr>
        <p:txBody>
          <a:bodyPr>
            <a:normAutofit fontScale="90000"/>
          </a:bodyPr>
          <a:lstStyle/>
          <a:p>
            <a:pPr algn="ctr"/>
            <a:r>
              <a:rPr lang="en-US" dirty="0"/>
              <a:t> </a:t>
            </a:r>
            <a:r>
              <a:rPr lang="en-US" sz="6000" b="1" dirty="0">
                <a:latin typeface="Cambria" panose="02040503050406030204" pitchFamily="18" charset="0"/>
              </a:rPr>
              <a:t>Fund Raising for the Fair-Mustard Seed Grant Match </a:t>
            </a:r>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1090" y="2424057"/>
            <a:ext cx="3698173" cy="3338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801091" y="2160862"/>
            <a:ext cx="9041080" cy="830997"/>
          </a:xfrm>
          <a:prstGeom prst="rect">
            <a:avLst/>
          </a:prstGeom>
        </p:spPr>
        <p:txBody>
          <a:bodyPr wrap="square">
            <a:spAutoFit/>
          </a:bodyPr>
          <a:lstStyle/>
          <a:p>
            <a:r>
              <a:rPr lang="en-US" sz="2400" b="1" dirty="0">
                <a:latin typeface="Papyrus" pitchFamily="66" charset="0"/>
              </a:rPr>
              <a:t>Dead Sea Scrolls  &amp;  The Untold Story of Africans in the Bible</a:t>
            </a:r>
            <a:br>
              <a:rPr lang="en-US" sz="2400" b="1" dirty="0">
                <a:latin typeface="Papyrus" pitchFamily="66" charset="0"/>
              </a:rPr>
            </a:br>
            <a:endParaRPr lang="en-US" sz="2400" b="1" dirty="0"/>
          </a:p>
        </p:txBody>
      </p:sp>
      <p:sp>
        <p:nvSpPr>
          <p:cNvPr id="6" name="TextBox 5"/>
          <p:cNvSpPr txBox="1">
            <a:spLocks noChangeArrowheads="1"/>
          </p:cNvSpPr>
          <p:nvPr/>
        </p:nvSpPr>
        <p:spPr bwMode="auto">
          <a:xfrm>
            <a:off x="4643250" y="2468887"/>
            <a:ext cx="5379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200000"/>
              </a:lnSpc>
              <a:spcBef>
                <a:spcPct val="0"/>
              </a:spcBef>
              <a:spcAft>
                <a:spcPts val="1200"/>
              </a:spcAft>
              <a:buFontTx/>
              <a:buNone/>
            </a:pPr>
            <a:r>
              <a:rPr lang="en-US" altLang="en-US" sz="2000" b="1" i="1" dirty="0">
                <a:latin typeface="Papyrus" panose="03070502060502030205" pitchFamily="66" charset="0"/>
              </a:rPr>
              <a:t>Presented   </a:t>
            </a:r>
            <a:r>
              <a:rPr lang="en-US" altLang="en-US" sz="2000" b="1" dirty="0">
                <a:latin typeface="Papyrus" panose="03070502060502030205" pitchFamily="66" charset="0"/>
              </a:rPr>
              <a:t>Dr. Jamal-Dominique Hopkins</a:t>
            </a:r>
          </a:p>
        </p:txBody>
      </p:sp>
      <p:pic>
        <p:nvPicPr>
          <p:cNvPr id="10" name="Picture 9" descr="C:\Users\Janet Randolph\AppData\Local\Microsoft\Windows\Temporary Internet Files\Content.Outlook\04Q0F7KL\06-22-2017 10;35;58PM.jpg"/>
          <p:cNvPicPr/>
          <p:nvPr/>
        </p:nvPicPr>
        <p:blipFill rotWithShape="1">
          <a:blip r:embed="rId3">
            <a:duotone>
              <a:prstClr val="black"/>
              <a:schemeClr val="accent4">
                <a:lumMod val="50000"/>
                <a:tint val="45000"/>
                <a:satMod val="400000"/>
              </a:schemeClr>
            </a:duotone>
            <a:extLst>
              <a:ext uri="{28A0092B-C50C-407E-A947-70E740481C1C}">
                <a14:useLocalDpi xmlns:a14="http://schemas.microsoft.com/office/drawing/2010/main" val="0"/>
              </a:ext>
            </a:extLst>
          </a:blip>
          <a:srcRect l="74360" t="10657" r="2715" b="62185"/>
          <a:stretch/>
        </p:blipFill>
        <p:spPr bwMode="auto">
          <a:xfrm>
            <a:off x="8466117" y="3081148"/>
            <a:ext cx="1360170" cy="2023745"/>
          </a:xfrm>
          <a:prstGeom prst="rect">
            <a:avLst/>
          </a:prstGeom>
          <a:noFill/>
          <a:ln>
            <a:noFill/>
          </a:ln>
          <a:extLst>
            <a:ext uri="{53640926-AAD7-44D8-BBD7-CCE9431645EC}">
              <a14:shadowObscured xmlns:a14="http://schemas.microsoft.com/office/drawing/2010/main"/>
            </a:ext>
          </a:extLst>
        </p:spPr>
      </p:pic>
      <p:sp>
        <p:nvSpPr>
          <p:cNvPr id="11" name="TextBox 8"/>
          <p:cNvSpPr txBox="1"/>
          <p:nvPr/>
        </p:nvSpPr>
        <p:spPr>
          <a:xfrm>
            <a:off x="5445823" y="3081148"/>
            <a:ext cx="2895600" cy="2044700"/>
          </a:xfrm>
          <a:prstGeom prst="rect">
            <a:avLst/>
          </a:prstGeom>
          <a:solidFill>
            <a:schemeClr val="accent2">
              <a:lumMod val="75000"/>
            </a:schemeClr>
          </a:solidFill>
        </p:spPr>
        <p:txBody>
          <a:bodyPr wrap="square" rtlCol="0">
            <a:spAutoFit/>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July 24, 2015 7:00 – 9:00 PM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Greater New Guide Baptist Church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Reverend Sterling Brown, Senior Pastor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2162 Summit Avenue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Altadena, CA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Suggested Donation: $10.00</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Donations will be matched and go to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 Fair Oaks Empowerment Project</a:t>
            </a: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pic>
        <p:nvPicPr>
          <p:cNvPr id="12" name="Picture 11" descr="C:\Users\Janet Randolph\AppData\Local\Microsoft\Windows\Temporary Internet Files\Content.Outlook\04Q0F7KL\06-22-2017 10;35;58PM.jpg"/>
          <p:cNvPicPr/>
          <p:nvPr/>
        </p:nvPicPr>
        <p:blipFill rotWithShape="1">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l="4327" t="57442" r="28839" b="30430"/>
          <a:stretch/>
        </p:blipFill>
        <p:spPr bwMode="auto">
          <a:xfrm>
            <a:off x="5296395" y="5125848"/>
            <a:ext cx="4529892" cy="904875"/>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926275" y="2066306"/>
            <a:ext cx="10260280" cy="4358244"/>
          </a:xfrm>
          <a:prstGeom prst="rect">
            <a:avLst/>
          </a:prstGeom>
          <a:noFill/>
          <a:ln w="57150">
            <a:solidFill>
              <a:schemeClr val="accent2">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31566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0" y="263526"/>
            <a:ext cx="10515600" cy="1423034"/>
          </a:xfrm>
          <a:ln w="57150">
            <a:solidFill>
              <a:schemeClr val="accent2">
                <a:lumMod val="75000"/>
              </a:schemeClr>
            </a:solidFill>
          </a:ln>
        </p:spPr>
        <p:txBody>
          <a:bodyPr>
            <a:normAutofit fontScale="90000"/>
          </a:bodyPr>
          <a:lstStyle/>
          <a:p>
            <a:pPr algn="ctr"/>
            <a:r>
              <a:rPr lang="en-US" dirty="0"/>
              <a:t> </a:t>
            </a:r>
            <a:br>
              <a:rPr lang="en-US" dirty="0"/>
            </a:br>
            <a:r>
              <a:rPr lang="en-US" sz="6700" b="1" dirty="0">
                <a:latin typeface="Cambria" panose="02040503050406030204" pitchFamily="18" charset="0"/>
              </a:rPr>
              <a:t>The Fair</a:t>
            </a:r>
            <a:br>
              <a:rPr lang="en-US" sz="6700" b="1" dirty="0">
                <a:latin typeface="Cambria" panose="02040503050406030204" pitchFamily="18" charset="0"/>
              </a:rPr>
            </a:br>
            <a:r>
              <a:rPr lang="en-US" sz="3600" b="1" dirty="0">
                <a:latin typeface="Cambria" panose="02040503050406030204" pitchFamily="18" charset="0"/>
              </a:rPr>
              <a:t>A Jobfest and Resource Fair for and by the community  </a:t>
            </a:r>
            <a:br>
              <a:rPr lang="en-US" sz="3100" b="1" dirty="0">
                <a:latin typeface="Cambria" panose="02040503050406030204" pitchFamily="18" charset="0"/>
              </a:rPr>
            </a:br>
            <a:endParaRPr lang="en-US" sz="3100" b="1" dirty="0">
              <a:latin typeface="Cambria" panose="02040503050406030204" pitchFamily="18" charset="0"/>
            </a:endParaRPr>
          </a:p>
        </p:txBody>
      </p:sp>
      <p:sp>
        <p:nvSpPr>
          <p:cNvPr id="3" name="Content Placeholder 2"/>
          <p:cNvSpPr>
            <a:spLocks noGrp="1"/>
          </p:cNvSpPr>
          <p:nvPr>
            <p:ph idx="1"/>
          </p:nvPr>
        </p:nvSpPr>
        <p:spPr>
          <a:xfrm>
            <a:off x="833120" y="2327564"/>
            <a:ext cx="10515600" cy="4298867"/>
          </a:xfrm>
          <a:ln w="57150">
            <a:solidFill>
              <a:schemeClr val="accent2">
                <a:lumMod val="75000"/>
              </a:schemeClr>
            </a:solidFill>
          </a:ln>
        </p:spPr>
        <p:txBody>
          <a:bodyPr>
            <a:normAutofit fontScale="92500" lnSpcReduction="20000"/>
          </a:bodyPr>
          <a:lstStyle/>
          <a:p>
            <a:pPr marL="0" indent="0" algn="ctr">
              <a:buNone/>
            </a:pPr>
            <a:endParaRPr lang="en-US" dirty="0">
              <a:latin typeface="Cambria" panose="02040503050406030204" pitchFamily="18" charset="0"/>
            </a:endParaRPr>
          </a:p>
          <a:p>
            <a:pPr marL="0" indent="0" algn="ctr">
              <a:buNone/>
            </a:pPr>
            <a:endParaRPr lang="en-US" dirty="0">
              <a:latin typeface="Cambria" panose="02040503050406030204" pitchFamily="18" charset="0"/>
            </a:endParaRPr>
          </a:p>
          <a:p>
            <a:pPr marL="0" indent="0" algn="ctr">
              <a:buNone/>
            </a:pPr>
            <a:endParaRPr lang="en-US" dirty="0">
              <a:latin typeface="Cambria" panose="02040503050406030204" pitchFamily="18" charset="0"/>
            </a:endParaRPr>
          </a:p>
          <a:p>
            <a:pPr marL="0" indent="0" algn="ctr">
              <a:buNone/>
            </a:pPr>
            <a:endParaRPr lang="en-US"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a:p>
            <a:pPr marL="0" indent="0" algn="ctr">
              <a:buNone/>
            </a:pPr>
            <a:r>
              <a:rPr lang="en-US" sz="2000" dirty="0">
                <a:latin typeface="Cambria" panose="02040503050406030204" pitchFamily="18" charset="0"/>
              </a:rPr>
              <a:t>Over 500 attended! </a:t>
            </a:r>
            <a:r>
              <a:rPr lang="en-US" sz="2000" b="1" dirty="0">
                <a:latin typeface="Cambria" panose="02040503050406030204" pitchFamily="18" charset="0"/>
              </a:rPr>
              <a:t>Hope for a vibrant community was being restored!</a:t>
            </a:r>
          </a:p>
          <a:p>
            <a:pPr marL="0" indent="0" algn="ctr">
              <a:buNone/>
            </a:pPr>
            <a:r>
              <a:rPr lang="en-US" sz="2000" dirty="0">
                <a:latin typeface="Cambria" panose="02040503050406030204" pitchFamily="18" charset="0"/>
              </a:rPr>
              <a:t>Perceptions were changing! </a:t>
            </a:r>
            <a:r>
              <a:rPr lang="en-US" sz="2000" b="1" dirty="0">
                <a:latin typeface="Cambria" panose="02040503050406030204" pitchFamily="18" charset="0"/>
              </a:rPr>
              <a:t>The community is forming a collective voice</a:t>
            </a:r>
            <a:endParaRPr lang="en-US" sz="2000" dirty="0">
              <a:latin typeface="Cambria" panose="02040503050406030204" pitchFamily="18" charset="0"/>
            </a:endParaRPr>
          </a:p>
          <a:p>
            <a:pPr marL="0" indent="0" algn="ctr">
              <a:buNone/>
            </a:pPr>
            <a:r>
              <a:rPr lang="en-US" sz="2000" dirty="0">
                <a:latin typeface="Cambria" panose="02040503050406030204" pitchFamily="18" charset="0"/>
              </a:rPr>
              <a:t>Leaders are emerging for the next Phase! </a:t>
            </a:r>
          </a:p>
          <a:p>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6628" t="21267" r="4297" b="32653"/>
          <a:stretch/>
        </p:blipFill>
        <p:spPr>
          <a:xfrm>
            <a:off x="3647440" y="2455516"/>
            <a:ext cx="4886960" cy="3102136"/>
          </a:xfrm>
          <a:prstGeom prst="rect">
            <a:avLst/>
          </a:prstGeom>
        </p:spPr>
      </p:pic>
      <p:pic>
        <p:nvPicPr>
          <p:cNvPr id="5" name="Picture 4" descr="C:\Users\Janet Randolph\AppData\Local\Microsoft\Windows\Temporary Internet Files\Content.Outlook\04Q0F7KL\06-22-2017 09;02;38PM2.jpg"/>
          <p:cNvPicPr/>
          <p:nvPr/>
        </p:nvPicPr>
        <p:blipFill rotWithShape="1">
          <a:blip r:embed="rId3" cstate="print">
            <a:extLst>
              <a:ext uri="{28A0092B-C50C-407E-A947-70E740481C1C}">
                <a14:useLocalDpi xmlns:a14="http://schemas.microsoft.com/office/drawing/2010/main" val="0"/>
              </a:ext>
            </a:extLst>
          </a:blip>
          <a:srcRect l="160" t="17825" r="1122"/>
          <a:stretch/>
        </p:blipFill>
        <p:spPr bwMode="auto">
          <a:xfrm>
            <a:off x="8755859" y="2455517"/>
            <a:ext cx="2542247" cy="3102135"/>
          </a:xfrm>
          <a:prstGeom prst="rect">
            <a:avLst/>
          </a:prstGeom>
          <a:noFill/>
          <a:ln>
            <a:noFill/>
          </a:ln>
          <a:extLst>
            <a:ext uri="{53640926-AAD7-44D8-BBD7-CCE9431645EC}">
              <a14:shadowObscured xmlns:a14="http://schemas.microsoft.com/office/drawing/2010/main"/>
            </a:ext>
          </a:extLst>
        </p:spPr>
      </p:pic>
      <p:pic>
        <p:nvPicPr>
          <p:cNvPr id="6" name="Picture 5" descr="C:\Users\Janet Randolph\AppData\Local\Microsoft\Windows\Temporary Internet Files\Content.Outlook\04Q0F7KL\06-22-2017 09;02;38P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268" y="2455517"/>
            <a:ext cx="2486025" cy="3102135"/>
          </a:xfrm>
          <a:prstGeom prst="rect">
            <a:avLst/>
          </a:prstGeom>
          <a:noFill/>
          <a:ln>
            <a:noFill/>
          </a:ln>
        </p:spPr>
      </p:pic>
    </p:spTree>
    <p:extLst>
      <p:ext uri="{BB962C8B-B14F-4D97-AF65-F5344CB8AC3E}">
        <p14:creationId xmlns:p14="http://schemas.microsoft.com/office/powerpoint/2010/main" val="246021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3435"/>
          </a:xfrm>
          <a:ln w="57150">
            <a:solidFill>
              <a:schemeClr val="accent2">
                <a:lumMod val="75000"/>
              </a:schemeClr>
            </a:solidFill>
          </a:ln>
        </p:spPr>
        <p:txBody>
          <a:bodyPr>
            <a:normAutofit fontScale="90000"/>
          </a:bodyPr>
          <a:lstStyle/>
          <a:p>
            <a:pPr algn="ctr"/>
            <a:r>
              <a:rPr lang="en-US" dirty="0"/>
              <a:t> </a:t>
            </a:r>
            <a:r>
              <a:rPr lang="en-US" sz="6000" b="1" dirty="0">
                <a:latin typeface="Cambria" panose="02040503050406030204" pitchFamily="18" charset="0"/>
              </a:rPr>
              <a:t>The Fair Booths</a:t>
            </a:r>
          </a:p>
        </p:txBody>
      </p:sp>
      <p:pic>
        <p:nvPicPr>
          <p:cNvPr id="4" name="Content Placeholder 3" descr="C:\Users\Janet Randolph\AppData\Local\Microsoft\Windows\Temporary Internet Files\Content.Outlook\04Q0F7KL\06-22-2017 11;35;19AM2.jpg"/>
          <p:cNvPicPr>
            <a:picLocks noGrp="1"/>
          </p:cNvPicPr>
          <p:nvPr>
            <p:ph idx="1"/>
          </p:nvPr>
        </p:nvPicPr>
        <p:blipFill rotWithShape="1">
          <a:blip r:embed="rId2">
            <a:extLst>
              <a:ext uri="{28A0092B-C50C-407E-A947-70E740481C1C}">
                <a14:useLocalDpi xmlns:a14="http://schemas.microsoft.com/office/drawing/2010/main" val="0"/>
              </a:ext>
            </a:extLst>
          </a:blip>
          <a:srcRect l="54974" t="3480"/>
          <a:stretch/>
        </p:blipFill>
        <p:spPr bwMode="auto">
          <a:xfrm>
            <a:off x="944880" y="1784984"/>
            <a:ext cx="2692400" cy="4646295"/>
          </a:xfrm>
          <a:prstGeom prst="rect">
            <a:avLst/>
          </a:prstGeom>
          <a:noFill/>
          <a:ln>
            <a:noFill/>
          </a:ln>
          <a:extLst>
            <a:ext uri="{53640926-AAD7-44D8-BBD7-CCE9431645EC}">
              <a14:shadowObscured xmlns:a14="http://schemas.microsoft.com/office/drawing/2010/main"/>
            </a:ext>
          </a:extLst>
        </p:spPr>
      </p:pic>
      <p:pic>
        <p:nvPicPr>
          <p:cNvPr id="5" name="Picture 4" descr="C:\Users\Janet Randolph\AppData\Local\Microsoft\Windows\Temporary Internet Files\Content.Outlook\04Q0F7KL\06-22-2017 11;35;19AM2.jpg"/>
          <p:cNvPicPr/>
          <p:nvPr/>
        </p:nvPicPr>
        <p:blipFill rotWithShape="1">
          <a:blip r:embed="rId2">
            <a:extLst>
              <a:ext uri="{28A0092B-C50C-407E-A947-70E740481C1C}">
                <a14:useLocalDpi xmlns:a14="http://schemas.microsoft.com/office/drawing/2010/main" val="0"/>
              </a:ext>
            </a:extLst>
          </a:blip>
          <a:srcRect t="3504" r="50210" b="3052"/>
          <a:stretch/>
        </p:blipFill>
        <p:spPr bwMode="auto">
          <a:xfrm>
            <a:off x="3738880" y="1784983"/>
            <a:ext cx="3068320" cy="4646295"/>
          </a:xfrm>
          <a:prstGeom prst="rect">
            <a:avLst/>
          </a:prstGeom>
          <a:noFill/>
          <a:ln>
            <a:noFill/>
          </a:ln>
          <a:extLst>
            <a:ext uri="{53640926-AAD7-44D8-BBD7-CCE9431645EC}">
              <a14:shadowObscured xmlns:a14="http://schemas.microsoft.com/office/drawing/2010/main"/>
            </a:ext>
          </a:extLst>
        </p:spPr>
      </p:pic>
      <p:pic>
        <p:nvPicPr>
          <p:cNvPr id="6" name="Picture 5" descr="C:\Users\Janet Randolph\AppData\Local\Microsoft\Windows\Temporary Internet Files\Content.Outlook\04Q0F7KL\06-22-2017 11;35;19AM.jpg"/>
          <p:cNvPicPr/>
          <p:nvPr/>
        </p:nvPicPr>
        <p:blipFill>
          <a:blip r:embed="rId3">
            <a:extLst>
              <a:ext uri="{28A0092B-C50C-407E-A947-70E740481C1C}">
                <a14:useLocalDpi xmlns:a14="http://schemas.microsoft.com/office/drawing/2010/main" val="0"/>
              </a:ext>
            </a:extLst>
          </a:blip>
          <a:srcRect/>
          <a:stretch>
            <a:fillRect/>
          </a:stretch>
        </p:blipFill>
        <p:spPr bwMode="auto">
          <a:xfrm>
            <a:off x="6632257" y="1784983"/>
            <a:ext cx="4721543" cy="4532312"/>
          </a:xfrm>
          <a:prstGeom prst="rect">
            <a:avLst/>
          </a:prstGeom>
          <a:noFill/>
          <a:ln>
            <a:noFill/>
          </a:ln>
        </p:spPr>
      </p:pic>
      <p:sp>
        <p:nvSpPr>
          <p:cNvPr id="8" name="TextBox 7"/>
          <p:cNvSpPr txBox="1"/>
          <p:nvPr/>
        </p:nvSpPr>
        <p:spPr>
          <a:xfrm>
            <a:off x="838200" y="1656080"/>
            <a:ext cx="10693400" cy="4897120"/>
          </a:xfrm>
          <a:prstGeom prst="rect">
            <a:avLst/>
          </a:prstGeom>
          <a:noFill/>
          <a:ln w="57150">
            <a:solidFill>
              <a:schemeClr val="accent2">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827588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195"/>
          </a:xfrm>
          <a:ln w="57150">
            <a:solidFill>
              <a:schemeClr val="accent2">
                <a:lumMod val="75000"/>
              </a:schemeClr>
            </a:solidFill>
          </a:ln>
        </p:spPr>
        <p:txBody>
          <a:bodyPr/>
          <a:lstStyle/>
          <a:p>
            <a:pPr algn="ctr"/>
            <a:r>
              <a:rPr lang="en-US" dirty="0"/>
              <a:t> </a:t>
            </a:r>
            <a:r>
              <a:rPr lang="en-US" sz="6000" b="1" dirty="0">
                <a:latin typeface="Cambria" panose="02040503050406030204" pitchFamily="18" charset="0"/>
              </a:rPr>
              <a:t>The Fair Activities  </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28424" b="16176"/>
          <a:stretch/>
        </p:blipFill>
        <p:spPr>
          <a:xfrm>
            <a:off x="4043679" y="1950720"/>
            <a:ext cx="3688399" cy="2570479"/>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12296" t="22783" r="18103" b="6927"/>
          <a:stretch/>
        </p:blipFill>
        <p:spPr bwMode="auto">
          <a:xfrm>
            <a:off x="1097438" y="1950720"/>
            <a:ext cx="2661920" cy="2570478"/>
          </a:xfrm>
          <a:prstGeom prst="rect">
            <a:avLst/>
          </a:prstGeom>
          <a:ln>
            <a:noFill/>
          </a:ln>
          <a:extLst>
            <a:ext uri="{53640926-AAD7-44D8-BBD7-CCE9431645EC}">
              <a14:shadowObscured xmlns:a14="http://schemas.microsoft.com/office/drawing/2010/main"/>
            </a:ext>
          </a:extLst>
        </p:spPr>
      </p:pic>
      <p:pic>
        <p:nvPicPr>
          <p:cNvPr id="6" name="Picture 5" descr="Ronaldwbrownassociatesllc's Blog"/>
          <p:cNvPicPr/>
          <p:nvPr/>
        </p:nvPicPr>
        <p:blipFill>
          <a:blip r:embed="rId4">
            <a:extLst>
              <a:ext uri="{28A0092B-C50C-407E-A947-70E740481C1C}">
                <a14:useLocalDpi xmlns:a14="http://schemas.microsoft.com/office/drawing/2010/main" val="0"/>
              </a:ext>
            </a:extLst>
          </a:blip>
          <a:srcRect/>
          <a:stretch>
            <a:fillRect/>
          </a:stretch>
        </p:blipFill>
        <p:spPr bwMode="auto">
          <a:xfrm>
            <a:off x="8270240" y="1950720"/>
            <a:ext cx="2646997" cy="2570479"/>
          </a:xfrm>
          <a:prstGeom prst="rect">
            <a:avLst/>
          </a:prstGeom>
          <a:noFill/>
          <a:extLst/>
        </p:spPr>
      </p:pic>
      <p:pic>
        <p:nvPicPr>
          <p:cNvPr id="7" name="Picture 6"/>
          <p:cNvPicPr/>
          <p:nvPr/>
        </p:nvPicPr>
        <p:blipFill rotWithShape="1">
          <a:blip r:embed="rId5">
            <a:extLst>
              <a:ext uri="{28A0092B-C50C-407E-A947-70E740481C1C}">
                <a14:useLocalDpi xmlns:a14="http://schemas.microsoft.com/office/drawing/2010/main" val="0"/>
              </a:ext>
            </a:extLst>
          </a:blip>
          <a:srcRect l="11343" t="3819" r="6331" b="7876"/>
          <a:stretch/>
        </p:blipFill>
        <p:spPr>
          <a:xfrm>
            <a:off x="2550160" y="4602480"/>
            <a:ext cx="2336800" cy="1879600"/>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6929438" y="4673599"/>
            <a:ext cx="2296160" cy="1808481"/>
          </a:xfrm>
          <a:prstGeom prst="rect">
            <a:avLst/>
          </a:prstGeom>
        </p:spPr>
      </p:pic>
      <p:sp>
        <p:nvSpPr>
          <p:cNvPr id="9" name="TextBox 8"/>
          <p:cNvSpPr txBox="1"/>
          <p:nvPr/>
        </p:nvSpPr>
        <p:spPr>
          <a:xfrm>
            <a:off x="838200" y="1808480"/>
            <a:ext cx="10515600" cy="4785360"/>
          </a:xfrm>
          <a:prstGeom prst="rect">
            <a:avLst/>
          </a:prstGeom>
          <a:noFill/>
          <a:ln w="57150">
            <a:solidFill>
              <a:schemeClr val="accent2">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173350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4293"/>
          </a:xfrm>
          <a:ln w="57150">
            <a:solidFill>
              <a:schemeClr val="accent2">
                <a:lumMod val="75000"/>
              </a:schemeClr>
            </a:solidFill>
          </a:ln>
        </p:spPr>
        <p:txBody>
          <a:bodyPr>
            <a:noAutofit/>
          </a:bodyPr>
          <a:lstStyle/>
          <a:p>
            <a:pPr algn="ctr"/>
            <a:r>
              <a:rPr lang="en-US" sz="4800" b="1" dirty="0">
                <a:latin typeface="Cambria" panose="02040503050406030204" pitchFamily="18" charset="0"/>
              </a:rPr>
              <a:t> </a:t>
            </a:r>
            <a:r>
              <a:rPr lang="en-US" sz="6000" b="1" dirty="0">
                <a:latin typeface="Cambria" panose="02040503050406030204" pitchFamily="18" charset="0"/>
              </a:rPr>
              <a:t>The Fair </a:t>
            </a:r>
            <a:br>
              <a:rPr lang="en-US" sz="6000" b="1" dirty="0">
                <a:latin typeface="Cambria" panose="02040503050406030204" pitchFamily="18" charset="0"/>
              </a:rPr>
            </a:br>
            <a:r>
              <a:rPr lang="en-US" sz="4000" b="1" dirty="0">
                <a:latin typeface="Cambria" panose="02040503050406030204" pitchFamily="18" charset="0"/>
              </a:rPr>
              <a:t>The community Connects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17546"/>
            <a:ext cx="2019585" cy="3105397"/>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0296" r="19346" b="1797"/>
          <a:stretch/>
        </p:blipFill>
        <p:spPr bwMode="auto">
          <a:xfrm flipH="1">
            <a:off x="3346544" y="1830043"/>
            <a:ext cx="2139855" cy="30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2925" b="198"/>
          <a:stretch/>
        </p:blipFill>
        <p:spPr bwMode="auto">
          <a:xfrm flipH="1">
            <a:off x="6096000" y="1842383"/>
            <a:ext cx="2276104" cy="31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4427" y="1817546"/>
            <a:ext cx="2479373" cy="3130233"/>
          </a:xfrm>
          <a:prstGeom prst="rect">
            <a:avLst/>
          </a:prstGeom>
        </p:spPr>
      </p:pic>
      <p:sp>
        <p:nvSpPr>
          <p:cNvPr id="8" name="Title 1"/>
          <p:cNvSpPr txBox="1">
            <a:spLocks/>
          </p:cNvSpPr>
          <p:nvPr/>
        </p:nvSpPr>
        <p:spPr>
          <a:xfrm>
            <a:off x="838200" y="5315156"/>
            <a:ext cx="10515600" cy="1214293"/>
          </a:xfrm>
          <a:prstGeom prst="rect">
            <a:avLst/>
          </a:prstGeom>
          <a:ln w="57150">
            <a:solidFill>
              <a:schemeClr val="accent2">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Cambria" panose="02040503050406030204" pitchFamily="18" charset="0"/>
              </a:rPr>
              <a:t> </a:t>
            </a:r>
            <a:r>
              <a:rPr lang="en-US" sz="3200" b="1" dirty="0">
                <a:latin typeface="Cambria" panose="02040503050406030204" pitchFamily="18" charset="0"/>
              </a:rPr>
              <a:t>Prayers were prayed, beliefs were shared,</a:t>
            </a:r>
          </a:p>
          <a:p>
            <a:pPr algn="ctr"/>
            <a:r>
              <a:rPr lang="en-US" sz="3200" b="1" dirty="0">
                <a:latin typeface="Cambria" panose="02040503050406030204" pitchFamily="18" charset="0"/>
              </a:rPr>
              <a:t> their stories were told, and Best Neighbors nominated   </a:t>
            </a:r>
          </a:p>
        </p:txBody>
      </p:sp>
    </p:spTree>
    <p:extLst>
      <p:ext uri="{BB962C8B-B14F-4D97-AF65-F5344CB8AC3E}">
        <p14:creationId xmlns:p14="http://schemas.microsoft.com/office/powerpoint/2010/main" val="305790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419" dirty="0"/>
          </a:p>
        </p:txBody>
      </p:sp>
      <p:sp>
        <p:nvSpPr>
          <p:cNvPr id="3" name="Content Placeholder 2"/>
          <p:cNvSpPr>
            <a:spLocks noGrp="1"/>
          </p:cNvSpPr>
          <p:nvPr>
            <p:ph idx="1"/>
          </p:nvPr>
        </p:nvSpPr>
        <p:spPr/>
        <p:txBody>
          <a:bodyPr/>
          <a:lstStyle/>
          <a:p>
            <a:pPr marL="0" indent="0" algn="ctr">
              <a:buNone/>
            </a:pPr>
            <a:r>
              <a:rPr lang="en-US" sz="4400" b="1" i="1" dirty="0"/>
              <a:t>“You and your team did such an amazing job. With the 35 years I have lived in this community I have never seen anything like this”--Andrea</a:t>
            </a:r>
            <a:endParaRPr lang="es-419" sz="4400" i="1" dirty="0"/>
          </a:p>
          <a:p>
            <a:pPr marL="0" indent="0">
              <a:buNone/>
            </a:pPr>
            <a:endParaRPr lang="es-419" dirty="0"/>
          </a:p>
        </p:txBody>
      </p:sp>
    </p:spTree>
    <p:extLst>
      <p:ext uri="{BB962C8B-B14F-4D97-AF65-F5344CB8AC3E}">
        <p14:creationId xmlns:p14="http://schemas.microsoft.com/office/powerpoint/2010/main" val="215582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curls and swirls clip art">
            <a:hlinkClick r:id="rId2"/>
          </p:cNvPr>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854119" y="5036638"/>
            <a:ext cx="2337881" cy="1762895"/>
          </a:xfrm>
          <a:prstGeom prst="rect">
            <a:avLst/>
          </a:prstGeom>
          <a:noFill/>
          <a:ln>
            <a:noFill/>
          </a:ln>
        </p:spPr>
      </p:pic>
      <p:pic>
        <p:nvPicPr>
          <p:cNvPr id="4" name="irc_mi" descr="Image result for curls and swirls clip art">
            <a:hlinkClick r:id="rId2"/>
          </p:cNvPr>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27" y="-42757"/>
            <a:ext cx="2455808" cy="1762895"/>
          </a:xfrm>
          <a:prstGeom prst="rect">
            <a:avLst/>
          </a:prstGeom>
          <a:noFill/>
          <a:ln>
            <a:noFill/>
          </a:ln>
        </p:spPr>
      </p:pic>
      <p:sp>
        <p:nvSpPr>
          <p:cNvPr id="2" name="Title 1"/>
          <p:cNvSpPr>
            <a:spLocks noGrp="1"/>
          </p:cNvSpPr>
          <p:nvPr>
            <p:ph type="title"/>
          </p:nvPr>
        </p:nvSpPr>
        <p:spPr>
          <a:ln w="57150">
            <a:solidFill>
              <a:schemeClr val="accent2">
                <a:lumMod val="75000"/>
              </a:schemeClr>
            </a:solidFill>
          </a:ln>
        </p:spPr>
        <p:txBody>
          <a:bodyPr/>
          <a:lstStyle/>
          <a:p>
            <a:pPr algn="ctr"/>
            <a:r>
              <a:rPr lang="en-US" dirty="0"/>
              <a:t> </a:t>
            </a:r>
            <a:r>
              <a:rPr lang="en-US" sz="6000" b="1" dirty="0">
                <a:latin typeface="Cambria" panose="02040503050406030204" pitchFamily="18" charset="0"/>
              </a:rPr>
              <a:t>Our Mission </a:t>
            </a:r>
          </a:p>
        </p:txBody>
      </p:sp>
      <p:sp>
        <p:nvSpPr>
          <p:cNvPr id="3" name="Content Placeholder 2"/>
          <p:cNvSpPr>
            <a:spLocks noGrp="1"/>
          </p:cNvSpPr>
          <p:nvPr>
            <p:ph idx="1"/>
          </p:nvPr>
        </p:nvSpPr>
        <p:spPr>
          <a:xfrm>
            <a:off x="849549" y="2422188"/>
            <a:ext cx="10504251" cy="4143882"/>
          </a:xfrm>
          <a:ln w="57150">
            <a:solidFill>
              <a:schemeClr val="accent2">
                <a:lumMod val="75000"/>
              </a:schemeClr>
            </a:solidFill>
          </a:ln>
        </p:spPr>
        <p:txBody>
          <a:bodyPr>
            <a:normAutofit/>
          </a:bodyPr>
          <a:lstStyle/>
          <a:p>
            <a:pPr marL="0" indent="0">
              <a:buNone/>
            </a:pPr>
            <a:r>
              <a:rPr lang="en-US" sz="1500" i="1" dirty="0">
                <a:latin typeface="Cambria" panose="02040503050406030204" pitchFamily="18" charset="0"/>
              </a:rPr>
              <a:t>   </a:t>
            </a:r>
          </a:p>
          <a:p>
            <a:pPr marL="0" indent="0">
              <a:buNone/>
            </a:pPr>
            <a:r>
              <a:rPr lang="en-US" sz="2600" b="1" i="1" dirty="0">
                <a:latin typeface="Cambria" panose="02040503050406030204" pitchFamily="18" charset="0"/>
              </a:rPr>
              <a:t>   To be repairers of the broken walls and the restorers of the streets </a:t>
            </a:r>
          </a:p>
          <a:p>
            <a:pPr marL="0" indent="0">
              <a:buNone/>
            </a:pPr>
            <a:r>
              <a:rPr lang="en-US" sz="2600" b="1" i="1" dirty="0">
                <a:latin typeface="Cambria" panose="02040503050406030204" pitchFamily="18" charset="0"/>
              </a:rPr>
              <a:t>                                                                                                                  </a:t>
            </a:r>
            <a:r>
              <a:rPr lang="en-US" sz="2000" b="1" i="1" dirty="0">
                <a:latin typeface="Cambria" panose="02040503050406030204" pitchFamily="18" charset="0"/>
              </a:rPr>
              <a:t>Isaiah 58:12</a:t>
            </a:r>
          </a:p>
          <a:p>
            <a:pPr marL="0" indent="0" algn="ctr">
              <a:buNone/>
            </a:pPr>
            <a:r>
              <a:rPr lang="en-US" sz="2000" b="1" i="1" dirty="0">
                <a:latin typeface="Cambria" panose="02040503050406030204" pitchFamily="18" charset="0"/>
              </a:rPr>
              <a:t>   </a:t>
            </a:r>
            <a:r>
              <a:rPr lang="en-US" sz="3200" dirty="0">
                <a:latin typeface="Cambria" panose="02040503050406030204" pitchFamily="18" charset="0"/>
              </a:rPr>
              <a:t>To create a team of empowered leaders to restore a blighted neglected area of the city, from Howard to Woodbury on N. Fair Oaks to its   </a:t>
            </a:r>
          </a:p>
          <a:p>
            <a:pPr marL="0" indent="0" algn="ctr">
              <a:buNone/>
            </a:pPr>
            <a:r>
              <a:rPr lang="en-US" sz="3200" dirty="0">
                <a:latin typeface="Cambria" panose="02040503050406030204" pitchFamily="18" charset="0"/>
              </a:rPr>
              <a:t>  to it’s once vibrant and thriving business community  that is safe for its residents.   </a:t>
            </a:r>
          </a:p>
        </p:txBody>
      </p:sp>
    </p:spTree>
    <p:extLst>
      <p:ext uri="{BB962C8B-B14F-4D97-AF65-F5344CB8AC3E}">
        <p14:creationId xmlns:p14="http://schemas.microsoft.com/office/powerpoint/2010/main" val="352234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6">
                    <a:lumMod val="75000"/>
                  </a:schemeClr>
                </a:solidFill>
              </a:rPr>
              <a:t>Huge Results! </a:t>
            </a:r>
            <a:endParaRPr lang="es-419" sz="4000" b="1" dirty="0">
              <a:solidFill>
                <a:schemeClr val="accent6">
                  <a:lumMod val="75000"/>
                </a:schemeClr>
              </a:solidFill>
            </a:endParaRPr>
          </a:p>
        </p:txBody>
      </p:sp>
      <p:sp>
        <p:nvSpPr>
          <p:cNvPr id="3" name="Content Placeholder 2"/>
          <p:cNvSpPr>
            <a:spLocks noGrp="1"/>
          </p:cNvSpPr>
          <p:nvPr>
            <p:ph idx="1"/>
          </p:nvPr>
        </p:nvSpPr>
        <p:spPr/>
        <p:txBody>
          <a:bodyPr/>
          <a:lstStyle/>
          <a:p>
            <a:pPr marL="0" indent="0" algn="ctr">
              <a:buNone/>
            </a:pPr>
            <a:r>
              <a:rPr lang="en-US" sz="3600" dirty="0"/>
              <a:t>Over 500 attended! </a:t>
            </a:r>
          </a:p>
          <a:p>
            <a:pPr marL="0" indent="0" algn="ctr">
              <a:buNone/>
            </a:pPr>
            <a:r>
              <a:rPr lang="en-US" sz="3600" b="1" dirty="0">
                <a:solidFill>
                  <a:schemeClr val="accent6">
                    <a:lumMod val="75000"/>
                  </a:schemeClr>
                </a:solidFill>
              </a:rPr>
              <a:t>Hope for a healthy community was restored! </a:t>
            </a:r>
          </a:p>
          <a:p>
            <a:pPr marL="0" indent="0" algn="ctr">
              <a:buNone/>
            </a:pPr>
            <a:r>
              <a:rPr lang="en-US" sz="3600" dirty="0"/>
              <a:t>Perceptions are changing!</a:t>
            </a:r>
          </a:p>
          <a:p>
            <a:pPr marL="0" indent="0" algn="ctr">
              <a:buNone/>
            </a:pPr>
            <a:r>
              <a:rPr lang="en-US" sz="3600" b="1" dirty="0">
                <a:solidFill>
                  <a:schemeClr val="accent6">
                    <a:lumMod val="75000"/>
                  </a:schemeClr>
                </a:solidFill>
              </a:rPr>
              <a:t>A community is forming with a collective voice</a:t>
            </a:r>
            <a:endParaRPr lang="en-US" sz="3600" dirty="0"/>
          </a:p>
          <a:p>
            <a:pPr marL="0" indent="0" algn="ctr">
              <a:buNone/>
            </a:pPr>
            <a:r>
              <a:rPr lang="en-US" sz="3600" dirty="0"/>
              <a:t>Leaders are emerging for the next Phase! </a:t>
            </a:r>
          </a:p>
          <a:p>
            <a:pPr marL="0" indent="0" algn="ctr">
              <a:buNone/>
            </a:pPr>
            <a:r>
              <a:rPr lang="en-US" sz="3600" b="1" dirty="0">
                <a:solidFill>
                  <a:schemeClr val="accent6">
                    <a:lumMod val="75000"/>
                  </a:schemeClr>
                </a:solidFill>
              </a:rPr>
              <a:t>We have street cred—a known name as the N. Fair Oaks Empowerment Initiative. </a:t>
            </a:r>
          </a:p>
          <a:p>
            <a:pPr marL="0" indent="0">
              <a:buNone/>
            </a:pPr>
            <a:r>
              <a:rPr lang="en-US" sz="3600" b="1" dirty="0">
                <a:solidFill>
                  <a:schemeClr val="accent6">
                    <a:lumMod val="75000"/>
                  </a:schemeClr>
                </a:solidFill>
              </a:rPr>
              <a:t> </a:t>
            </a:r>
            <a:endParaRPr lang="es-419" sz="3600" b="1" dirty="0">
              <a:solidFill>
                <a:schemeClr val="accent6">
                  <a:lumMod val="75000"/>
                </a:schemeClr>
              </a:solidFill>
            </a:endParaRPr>
          </a:p>
        </p:txBody>
      </p:sp>
    </p:spTree>
    <p:extLst>
      <p:ext uri="{BB962C8B-B14F-4D97-AF65-F5344CB8AC3E}">
        <p14:creationId xmlns:p14="http://schemas.microsoft.com/office/powerpoint/2010/main" val="384343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t="35491" b="22907"/>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p:spPr>
      </p:pic>
      <p:pic>
        <p:nvPicPr>
          <p:cNvPr id="9" name="Picture 2" descr="https://media.licdn.com/mpr/mpr/p/6/005/08c/270/09899e4.jpg">
            <a:extLst>
              <a:ext uri="{FF2B5EF4-FFF2-40B4-BE49-F238E27FC236}">
                <a16:creationId xmlns:a16="http://schemas.microsoft.com/office/drawing/2014/main" id="{28E3C398-EE0C-4AFD-8680-B86869ABBF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39" r="-2" b="31746"/>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9"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b="1">
                <a:solidFill>
                  <a:schemeClr val="bg1"/>
                </a:solidFill>
                <a:latin typeface="Cambria" panose="02040503050406030204" pitchFamily="18" charset="0"/>
              </a:rPr>
              <a:t>Phase 3: Create an ongoing “dream team”</a:t>
            </a:r>
            <a:endParaRPr lang="es-419" b="1">
              <a:solidFill>
                <a:schemeClr val="bg1"/>
              </a:solidFill>
              <a:latin typeface="Cambria" panose="02040503050406030204" pitchFamily="18" charset="0"/>
            </a:endParaRPr>
          </a:p>
        </p:txBody>
      </p:sp>
      <p:sp>
        <p:nvSpPr>
          <p:cNvPr id="3" name="Content Placeholder 2"/>
          <p:cNvSpPr>
            <a:spLocks noGrp="1"/>
          </p:cNvSpPr>
          <p:nvPr>
            <p:ph idx="1"/>
          </p:nvPr>
        </p:nvSpPr>
        <p:spPr>
          <a:xfrm>
            <a:off x="838200" y="2015406"/>
            <a:ext cx="5097779" cy="4065986"/>
          </a:xfrm>
        </p:spPr>
        <p:txBody>
          <a:bodyPr anchor="t">
            <a:normAutofit/>
          </a:bodyPr>
          <a:lstStyle/>
          <a:p>
            <a:pPr marL="0" indent="0">
              <a:buNone/>
            </a:pPr>
            <a:r>
              <a:rPr lang="en-US" sz="3600" b="1" dirty="0"/>
              <a:t>Create an ongoing “dream team”</a:t>
            </a:r>
            <a:r>
              <a:rPr lang="en-US" sz="3600" dirty="0"/>
              <a:t> made up</a:t>
            </a:r>
            <a:r>
              <a:rPr lang="en-US" sz="3600" i="1" dirty="0"/>
              <a:t> </a:t>
            </a:r>
            <a:r>
              <a:rPr lang="en-US" sz="3600" dirty="0"/>
              <a:t>of those in the neighborhood, with some outside peer coaching and support to  assure success</a:t>
            </a:r>
            <a:r>
              <a:rPr lang="en-US" sz="2000" dirty="0"/>
              <a:t>.</a:t>
            </a:r>
            <a:endParaRPr lang="es-419" sz="2000" dirty="0"/>
          </a:p>
        </p:txBody>
      </p:sp>
      <p:sp>
        <p:nvSpPr>
          <p:cNvPr id="4" name="Date Placeholder 3"/>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11D738E-8962-435F-8C43-147B8DD7E819}" type="datetime1">
              <a:rPr kumimoji="0" lang="en-US" b="0" i="0" u="none" strike="noStrike" kern="1200" cap="none" spc="0" normalizeH="0" baseline="0" noProof="0">
                <a:ln>
                  <a:noFill/>
                </a:ln>
                <a:solidFill>
                  <a:srgbClr val="FFFFFF"/>
                </a:solidFill>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4/27/2019</a:t>
            </a:fld>
            <a:endParaRPr kumimoji="0" lang="en-US"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a:xfrm>
            <a:off x="5618746" y="6356350"/>
            <a:ext cx="5049254" cy="365125"/>
          </a:xfrm>
        </p:spPr>
        <p:txBody>
          <a:bodyPr anchor="ct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Calibri"/>
                <a:ea typeface="+mn-ea"/>
                <a:cs typeface="+mn-cs"/>
              </a:rPr>
              <a:t>Footer Text</a:t>
            </a:r>
          </a:p>
        </p:txBody>
      </p:sp>
      <p:sp>
        <p:nvSpPr>
          <p:cNvPr id="6" name="Slide Number Placeholder 5"/>
          <p:cNvSpPr>
            <a:spLocks noGrp="1"/>
          </p:cNvSpPr>
          <p:nvPr>
            <p:ph type="sldNum" sz="quarter" idx="12"/>
          </p:nvPr>
        </p:nvSpPr>
        <p:spPr>
          <a:xfrm>
            <a:off x="10496550" y="6356350"/>
            <a:ext cx="857249" cy="365125"/>
          </a:xfrm>
        </p:spPr>
        <p:txBody>
          <a:bodyPr anchor="ctr">
            <a:normAutofit/>
          </a:bodyPr>
          <a:lstStyle/>
          <a:p>
            <a:pPr marL="0" marR="0" lvl="0" indent="0" defTabSz="914400" rtl="0" eaLnBrk="1" fontAlgn="base" latinLnBrk="0" hangingPunct="1">
              <a:spcBef>
                <a:spcPct val="0"/>
              </a:spcBef>
              <a:spcAft>
                <a:spcPts val="600"/>
              </a:spcAft>
              <a:buClrTx/>
              <a:buSzTx/>
              <a:buFontTx/>
              <a:buNone/>
              <a:tabLst/>
              <a:defRPr/>
            </a:pPr>
            <a:fld id="{BA9B540C-44DA-4F69-89C9-7C84606640D3}" type="slidenum">
              <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21</a:t>
            </a:fld>
            <a:endPar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207089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240" y="2326640"/>
            <a:ext cx="10520680" cy="4145280"/>
          </a:xfrm>
          <a:prstGeom prst="rect">
            <a:avLst/>
          </a:prstGeom>
          <a:noFill/>
          <a:ln w="57150">
            <a:solidFill>
              <a:schemeClr val="accent2">
                <a:lumMod val="75000"/>
              </a:schemeClr>
            </a:solidFill>
          </a:ln>
        </p:spPr>
        <p:txBody>
          <a:bodyPr wrap="square" rtlCol="0">
            <a:spAutoFit/>
          </a:bodyPr>
          <a:lstStyle/>
          <a:p>
            <a:endParaRPr lang="en-US" dirty="0"/>
          </a:p>
        </p:txBody>
      </p:sp>
      <p:sp>
        <p:nvSpPr>
          <p:cNvPr id="2" name="Title 1"/>
          <p:cNvSpPr>
            <a:spLocks noGrp="1"/>
          </p:cNvSpPr>
          <p:nvPr>
            <p:ph type="title"/>
          </p:nvPr>
        </p:nvSpPr>
        <p:spPr>
          <a:xfrm>
            <a:off x="706120" y="193040"/>
            <a:ext cx="10515600" cy="1198880"/>
          </a:xfrm>
          <a:ln w="57150">
            <a:solidFill>
              <a:schemeClr val="accent2">
                <a:lumMod val="75000"/>
              </a:schemeClr>
            </a:solidFill>
          </a:ln>
        </p:spPr>
        <p:txBody>
          <a:bodyPr>
            <a:noAutofit/>
          </a:bodyPr>
          <a:lstStyle/>
          <a:p>
            <a:pPr algn="ctr"/>
            <a:r>
              <a:rPr lang="en-US" sz="4800" b="1" dirty="0">
                <a:latin typeface="Cambria" panose="02040503050406030204" pitchFamily="18" charset="0"/>
              </a:rPr>
              <a:t>NW Gathering in partnership </a:t>
            </a:r>
            <a:br>
              <a:rPr lang="en-US" sz="4800" b="1" dirty="0">
                <a:latin typeface="Cambria" panose="02040503050406030204" pitchFamily="18" charset="0"/>
              </a:rPr>
            </a:br>
            <a:r>
              <a:rPr lang="en-US" sz="4800" b="1" dirty="0">
                <a:latin typeface="Cambria" panose="02040503050406030204" pitchFamily="18" charset="0"/>
              </a:rPr>
              <a:t>with the Complete Streets Coalition</a:t>
            </a:r>
            <a:endParaRPr lang="en-US" sz="4800" dirty="0"/>
          </a:p>
        </p:txBody>
      </p:sp>
      <p:pic>
        <p:nvPicPr>
          <p:cNvPr id="6" name="Content Placeholder 5" descr="C:\Users\Janet Randolph\Downloads\IMG_025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52540" y="2895918"/>
            <a:ext cx="1648460" cy="3139122"/>
          </a:xfrm>
          <a:prstGeom prst="rect">
            <a:avLst/>
          </a:prstGeom>
          <a:noFill/>
          <a:ln>
            <a:noFill/>
          </a:ln>
        </p:spPr>
      </p:pic>
      <p:pic>
        <p:nvPicPr>
          <p:cNvPr id="8" name="Picture 7" descr="C:\Users\Janet Randolph\Downloads\IMG_0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240" y="2895918"/>
            <a:ext cx="3048000" cy="3139122"/>
          </a:xfrm>
          <a:prstGeom prst="rect">
            <a:avLst/>
          </a:prstGeom>
          <a:noFill/>
          <a:ln>
            <a:noFill/>
          </a:ln>
        </p:spPr>
      </p:pic>
      <p:pic>
        <p:nvPicPr>
          <p:cNvPr id="9" name="Picture 8" descr="C:\Users\Janet Randolph\Downloads\IMG_02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5960" y="2895918"/>
            <a:ext cx="2667000" cy="3139122"/>
          </a:xfrm>
          <a:prstGeom prst="rect">
            <a:avLst/>
          </a:prstGeom>
          <a:noFill/>
          <a:ln>
            <a:noFill/>
          </a:ln>
        </p:spPr>
      </p:pic>
      <p:pic>
        <p:nvPicPr>
          <p:cNvPr id="11" name="Picture 10" descr="C:\Users\Janet Randolph\Downloads\IMG_0259 (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619261" y="3598943"/>
            <a:ext cx="3139124" cy="1733074"/>
          </a:xfrm>
          <a:prstGeom prst="rect">
            <a:avLst/>
          </a:prstGeom>
          <a:noFill/>
          <a:ln>
            <a:noFill/>
          </a:ln>
        </p:spPr>
      </p:pic>
      <p:pic>
        <p:nvPicPr>
          <p:cNvPr id="12" name="Picture 11" descr="C:\Users\Janet Randolph\AppData\Local\Microsoft\Windows\Temporary Internet Files\Content.Outlook\04Q0F7KL\06-22-2017 09;02;38PM3.jpg"/>
          <p:cNvPicPr/>
          <p:nvPr/>
        </p:nvPicPr>
        <p:blipFill rotWithShape="1">
          <a:blip r:embed="rId6" cstate="print">
            <a:extLst>
              <a:ext uri="{28A0092B-C50C-407E-A947-70E740481C1C}">
                <a14:useLocalDpi xmlns:a14="http://schemas.microsoft.com/office/drawing/2010/main" val="0"/>
              </a:ext>
            </a:extLst>
          </a:blip>
          <a:srcRect t="25502"/>
          <a:stretch/>
        </p:blipFill>
        <p:spPr bwMode="auto">
          <a:xfrm rot="604500">
            <a:off x="8096423" y="1515427"/>
            <a:ext cx="3006567" cy="1622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911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37506"/>
            <a:ext cx="10515600" cy="1626919"/>
          </a:xfrm>
          <a:ln w="57150">
            <a:solidFill>
              <a:schemeClr val="accent2">
                <a:lumMod val="75000"/>
              </a:schemeClr>
            </a:solidFill>
          </a:ln>
        </p:spPr>
        <p:txBody>
          <a:bodyPr>
            <a:normAutofit fontScale="90000"/>
          </a:bodyPr>
          <a:lstStyle/>
          <a:p>
            <a:pPr algn="ctr"/>
            <a:br>
              <a:rPr lang="en-US" b="1" dirty="0"/>
            </a:br>
            <a:r>
              <a:rPr lang="en-US" sz="6700" b="1" dirty="0">
                <a:latin typeface="Cambria" panose="02040503050406030204" pitchFamily="18" charset="0"/>
              </a:rPr>
              <a:t>The Results of the Focus groups “Our Asks”</a:t>
            </a:r>
            <a:br>
              <a:rPr lang="en-US" sz="6700" dirty="0">
                <a:solidFill>
                  <a:srgbClr val="FF0000"/>
                </a:solidFill>
                <a:latin typeface="Cambria" panose="02040503050406030204" pitchFamily="18" charset="0"/>
              </a:rPr>
            </a:br>
            <a:r>
              <a:rPr lang="en-US" dirty="0"/>
              <a:t> </a:t>
            </a:r>
            <a:endParaRPr lang="en-US" sz="6700" b="1" dirty="0">
              <a:latin typeface="Cambria" panose="02040503050406030204" pitchFamily="18" charset="0"/>
            </a:endParaRPr>
          </a:p>
        </p:txBody>
      </p:sp>
      <p:pic>
        <p:nvPicPr>
          <p:cNvPr id="4" name="Picture 3" descr="C:\Users\Janet Randolph\Downloads\ask list 3 (2).jpg"/>
          <p:cNvPicPr/>
          <p:nvPr/>
        </p:nvPicPr>
        <p:blipFill rotWithShape="1">
          <a:blip r:embed="rId2" cstate="print">
            <a:extLst>
              <a:ext uri="{28A0092B-C50C-407E-A947-70E740481C1C}">
                <a14:useLocalDpi xmlns:a14="http://schemas.microsoft.com/office/drawing/2010/main" val="0"/>
              </a:ext>
            </a:extLst>
          </a:blip>
          <a:srcRect t="25514" b="20365"/>
          <a:stretch/>
        </p:blipFill>
        <p:spPr bwMode="auto">
          <a:xfrm>
            <a:off x="735980" y="2283142"/>
            <a:ext cx="10181064" cy="4181475"/>
          </a:xfrm>
          <a:prstGeom prst="rect">
            <a:avLst/>
          </a:prstGeom>
          <a:noFill/>
          <a:ln w="57150">
            <a:solidFill>
              <a:schemeClr val="accent2">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75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665"/>
          </a:xfrm>
          <a:ln w="57150">
            <a:solidFill>
              <a:schemeClr val="accent2">
                <a:lumMod val="75000"/>
              </a:schemeClr>
            </a:solidFill>
          </a:ln>
        </p:spPr>
        <p:txBody>
          <a:bodyPr>
            <a:noAutofit/>
          </a:bodyPr>
          <a:lstStyle/>
          <a:p>
            <a:r>
              <a:rPr lang="en-US" sz="5000" dirty="0">
                <a:latin typeface="Cambria" panose="02040503050406030204" pitchFamily="18" charset="0"/>
              </a:rPr>
              <a:t>  Our Councilmember and City Council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7403" y="2363034"/>
            <a:ext cx="2477193" cy="37282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76999">
            <a:off x="7427022" y="2616229"/>
            <a:ext cx="1912141" cy="3291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7723">
            <a:off x="2831154" y="2539518"/>
            <a:ext cx="1912141" cy="3291840"/>
          </a:xfrm>
          <a:prstGeom prst="rect">
            <a:avLst/>
          </a:prstGeom>
        </p:spPr>
      </p:pic>
      <p:sp>
        <p:nvSpPr>
          <p:cNvPr id="7" name="TextBox 6"/>
          <p:cNvSpPr txBox="1"/>
          <p:nvPr/>
        </p:nvSpPr>
        <p:spPr>
          <a:xfrm>
            <a:off x="838200" y="2280213"/>
            <a:ext cx="10515600" cy="4190035"/>
          </a:xfrm>
          <a:prstGeom prst="rect">
            <a:avLst/>
          </a:prstGeom>
          <a:noFill/>
          <a:ln w="57150">
            <a:solidFill>
              <a:schemeClr val="accent2">
                <a:lumMod val="75000"/>
              </a:schemeClr>
            </a:solidFill>
          </a:ln>
        </p:spPr>
        <p:txBody>
          <a:bodyPr wrap="square" rtlCol="0">
            <a:spAutoFit/>
          </a:bodyPr>
          <a:lstStyle/>
          <a:p>
            <a:endParaRPr lang="en-US" dirty="0"/>
          </a:p>
        </p:txBody>
      </p:sp>
      <p:pic>
        <p:nvPicPr>
          <p:cNvPr id="8" name="Picture 7"/>
          <p:cNvPicPr/>
          <p:nvPr/>
        </p:nvPicPr>
        <p:blipFill rotWithShape="1">
          <a:blip r:embed="rId4"/>
          <a:srcRect l="45208" t="51944" r="44257"/>
          <a:stretch/>
        </p:blipFill>
        <p:spPr bwMode="auto">
          <a:xfrm>
            <a:off x="1012295" y="2641979"/>
            <a:ext cx="1464140" cy="3519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98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516"/>
          </a:xfrm>
          <a:ln w="57150">
            <a:solidFill>
              <a:schemeClr val="accent2">
                <a:lumMod val="75000"/>
              </a:schemeClr>
            </a:solidFill>
          </a:ln>
        </p:spPr>
        <p:txBody>
          <a:bodyPr>
            <a:noAutofit/>
          </a:bodyPr>
          <a:lstStyle/>
          <a:p>
            <a:pPr algn="ctr"/>
            <a:r>
              <a:rPr lang="en-US" sz="4600" b="1" dirty="0">
                <a:latin typeface="Cambria" panose="02040503050406030204" pitchFamily="18" charset="0"/>
              </a:rPr>
              <a:t>Damascus Road Church Mission Team</a:t>
            </a:r>
            <a:endParaRPr lang="en-US" sz="4600" dirty="0">
              <a:latin typeface="Cambria" panose="02040503050406030204" pitchFamily="18" charset="0"/>
            </a:endParaRPr>
          </a:p>
        </p:txBody>
      </p:sp>
      <p:pic>
        <p:nvPicPr>
          <p:cNvPr id="4" name="Content Placeholder 3" descr="C:\Users\Janet Randolph\Downloads\IMG_041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777" y="2314937"/>
            <a:ext cx="3389453" cy="3831220"/>
          </a:xfrm>
          <a:prstGeom prst="rect">
            <a:avLst/>
          </a:prstGeom>
          <a:noFill/>
          <a:ln>
            <a:noFill/>
          </a:ln>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25" y="2060294"/>
            <a:ext cx="6904276" cy="4305782"/>
          </a:xfrm>
          <a:prstGeom prst="rect">
            <a:avLst/>
          </a:prstGeom>
        </p:spPr>
      </p:pic>
      <p:sp>
        <p:nvSpPr>
          <p:cNvPr id="8" name="TextBox 7"/>
          <p:cNvSpPr txBox="1"/>
          <p:nvPr/>
        </p:nvSpPr>
        <p:spPr>
          <a:xfrm>
            <a:off x="838201" y="2187614"/>
            <a:ext cx="10515600" cy="4282633"/>
          </a:xfrm>
          <a:prstGeom prst="rect">
            <a:avLst/>
          </a:prstGeom>
          <a:noFill/>
          <a:ln w="57150">
            <a:solidFill>
              <a:schemeClr val="accent2">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262969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643"/>
            <a:ext cx="10515600" cy="1088021"/>
          </a:xfrm>
          <a:ln w="57150">
            <a:solidFill>
              <a:schemeClr val="accent2">
                <a:lumMod val="75000"/>
              </a:schemeClr>
            </a:solidFill>
          </a:ln>
        </p:spPr>
        <p:txBody>
          <a:bodyPr>
            <a:noAutofit/>
          </a:bodyPr>
          <a:lstStyle/>
          <a:p>
            <a:pPr algn="ctr"/>
            <a:r>
              <a:rPr lang="en-US" b="1" dirty="0">
                <a:latin typeface="Cambria" panose="02040503050406030204" pitchFamily="18" charset="0"/>
              </a:rPr>
              <a:t>City Council </a:t>
            </a:r>
            <a:r>
              <a:rPr lang="en-US" b="1" u="sng" dirty="0">
                <a:latin typeface="Cambria" panose="02040503050406030204" pitchFamily="18" charset="0"/>
              </a:rPr>
              <a:t>unanimously voted </a:t>
            </a:r>
            <a:r>
              <a:rPr lang="en-US" b="1" dirty="0">
                <a:latin typeface="Cambria" panose="02040503050406030204" pitchFamily="18" charset="0"/>
              </a:rPr>
              <a:t>to fund</a:t>
            </a:r>
            <a:br>
              <a:rPr lang="en-US" b="1" dirty="0">
                <a:latin typeface="Cambria" panose="02040503050406030204" pitchFamily="18" charset="0"/>
              </a:rPr>
            </a:br>
            <a:r>
              <a:rPr lang="en-US" b="1" dirty="0">
                <a:latin typeface="Cambria" panose="02040503050406030204" pitchFamily="18" charset="0"/>
              </a:rPr>
              <a:t> Four (4)  of the 15 Asks  </a:t>
            </a:r>
          </a:p>
        </p:txBody>
      </p:sp>
      <p:sp>
        <p:nvSpPr>
          <p:cNvPr id="7" name="Text Box 7"/>
          <p:cNvSpPr txBox="1"/>
          <p:nvPr/>
        </p:nvSpPr>
        <p:spPr>
          <a:xfrm>
            <a:off x="1111170" y="1741992"/>
            <a:ext cx="7662440" cy="472825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1" dirty="0">
                <a:effectLst/>
                <a:latin typeface="Cambria" panose="02040503050406030204" pitchFamily="18" charset="0"/>
                <a:ea typeface="Calibri" panose="020F0502020204030204" pitchFamily="34" charset="0"/>
                <a:cs typeface="Times New Roman" panose="02020603050405020304" pitchFamily="18" charset="0"/>
              </a:rPr>
              <a:t>Long asked for Safety items in the City’s 2018-2022 CIP Budget. </a:t>
            </a: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At the May 8th the City Council unanimously passed the fiscal year 2018-2022 Capital Improvement Program (CIP) budget that included funding for </a:t>
            </a:r>
            <a:r>
              <a:rPr lang="en-US" sz="1400" b="1" dirty="0">
                <a:effectLst/>
                <a:latin typeface="Cambria" panose="02040503050406030204" pitchFamily="18" charset="0"/>
                <a:ea typeface="Calibri" panose="020F0502020204030204" pitchFamily="34" charset="0"/>
                <a:cs typeface="Times New Roman" panose="02020603050405020304" pitchFamily="18" charset="0"/>
              </a:rPr>
              <a:t>four more</a:t>
            </a:r>
            <a:r>
              <a:rPr lang="en-US" sz="1400" dirty="0">
                <a:effectLst/>
                <a:latin typeface="Cambria" panose="02040503050406030204" pitchFamily="18" charset="0"/>
                <a:ea typeface="Calibri" panose="020F0502020204030204" pitchFamily="34" charset="0"/>
                <a:cs typeface="Times New Roman" panose="02020603050405020304" pitchFamily="18" charset="0"/>
              </a:rPr>
              <a:t> of our list of 15 things we asked for. </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mbria" panose="02040503050406030204" pitchFamily="18" charset="0"/>
                <a:ea typeface="Calibri" panose="020F0502020204030204" pitchFamily="34" charset="0"/>
                <a:cs typeface="Times New Roman" panose="02020603050405020304" pitchFamily="18" charset="0"/>
              </a:rPr>
              <a:t>Investigation into improving the visibility of the crosswalk at N. Fair Oaks and Montana, in the next 6 to 8 weeks with recommendations following thereafter.</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mbria" panose="02040503050406030204" pitchFamily="18" charset="0"/>
                <a:ea typeface="Calibri" panose="020F0502020204030204" pitchFamily="34" charset="0"/>
                <a:cs typeface="Times New Roman" panose="02020603050405020304" pitchFamily="18" charset="0"/>
              </a:rPr>
              <a:t>Installation of electronic speed feedback signs at 1329 North Lake Ave. at Washington and on the West side of Fair Oaks Ave. between Howard St. and Montana St. by June 30, 2018.</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mbria" panose="02040503050406030204" pitchFamily="18" charset="0"/>
                <a:ea typeface="Calibri" panose="020F0502020204030204" pitchFamily="34" charset="0"/>
                <a:cs typeface="Times New Roman" panose="02020603050405020304" pitchFamily="18" charset="0"/>
              </a:rPr>
              <a:t>A new crosswalk with a traffic signal between 1787 and 1790 North Fair Oaks to be installed by June 30, 2019. </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effectLst/>
                <a:latin typeface="Cambria" panose="02040503050406030204" pitchFamily="18" charset="0"/>
                <a:ea typeface="Calibri" panose="020F0502020204030204" pitchFamily="34" charset="0"/>
                <a:cs typeface="Times New Roman" panose="02020603050405020304" pitchFamily="18" charset="0"/>
              </a:rPr>
              <a:t>More bike racks and street benches to be installed by June 30, 2018.  City staff will work with us and the NW Commission identify locations.</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effectLst/>
                <a:latin typeface="Cambria" panose="02040503050406030204" pitchFamily="18" charset="0"/>
                <a:ea typeface="Calibri" panose="020F0502020204030204" pitchFamily="34" charset="0"/>
                <a:cs typeface="Times New Roman" panose="02020603050405020304" pitchFamily="18" charset="0"/>
              </a:rPr>
              <a:t>Four other “Safety” requests for changes in the North Fair Oaks corridor will be studied in the year-long comprehensive Complete Streets overview.  Results of that study are expected to be available by June 30, 2018.</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In his remarks Vice Mayor, Council member Kennedy noted the significant pedestrian traffic of predominately seniors, children and vulnerable persons, for whom the city is responsible for ensuring a safe public environment.  </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8" name="Content Placeholder 5" descr="http://3.bp.blogspot.com/-Lp9k6kq_BWk/Tezruj1LIvI/AAAAAAAADOg/FbmbaJI9OX8/s1600/25-MPH-Regulatory-Speed-Limit-Sign-with-Radar-Sign.jpg"/>
          <p:cNvPicPr/>
          <p:nvPr/>
        </p:nvPicPr>
        <p:blipFill>
          <a:blip r:embed="rId2">
            <a:extLst>
              <a:ext uri="{28A0092B-C50C-407E-A947-70E740481C1C}">
                <a14:useLocalDpi xmlns:a14="http://schemas.microsoft.com/office/drawing/2010/main" val="0"/>
              </a:ext>
            </a:extLst>
          </a:blip>
          <a:srcRect/>
          <a:stretch>
            <a:fillRect/>
          </a:stretch>
        </p:blipFill>
        <p:spPr bwMode="auto">
          <a:xfrm>
            <a:off x="9009325" y="4798795"/>
            <a:ext cx="2079223" cy="1485185"/>
          </a:xfrm>
          <a:prstGeom prst="rect">
            <a:avLst/>
          </a:prstGeom>
          <a:noFill/>
          <a:ln>
            <a:noFill/>
          </a:ln>
        </p:spPr>
      </p:pic>
      <p:pic>
        <p:nvPicPr>
          <p:cNvPr id="9" name="Picture 8" descr="C:\Users\Janet Randolph\AppData\Local\Microsoft\Windows\Temporary Internet Files\Content.IE5\UB9LRO0T\IMG_03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9325" y="1950336"/>
            <a:ext cx="2079222" cy="2657475"/>
          </a:xfrm>
          <a:prstGeom prst="rect">
            <a:avLst/>
          </a:prstGeom>
          <a:noFill/>
          <a:ln w="57150">
            <a:solidFill>
              <a:sysClr val="window" lastClr="FFFFFF"/>
            </a:solidFill>
          </a:ln>
        </p:spPr>
      </p:pic>
      <p:pic>
        <p:nvPicPr>
          <p:cNvPr id="10" name="Picture 9"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4570" y="2180805"/>
            <a:ext cx="713116" cy="1303175"/>
          </a:xfrm>
          <a:prstGeom prst="rect">
            <a:avLst/>
          </a:prstGeom>
          <a:noFill/>
          <a:ln>
            <a:noFill/>
          </a:ln>
        </p:spPr>
      </p:pic>
      <p:sp>
        <p:nvSpPr>
          <p:cNvPr id="11" name="TextBox 10"/>
          <p:cNvSpPr txBox="1"/>
          <p:nvPr/>
        </p:nvSpPr>
        <p:spPr>
          <a:xfrm>
            <a:off x="838200" y="1741992"/>
            <a:ext cx="10609162" cy="4728255"/>
          </a:xfrm>
          <a:prstGeom prst="rect">
            <a:avLst/>
          </a:prstGeom>
          <a:noFill/>
          <a:ln w="57150">
            <a:solidFill>
              <a:schemeClr val="accent2">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255314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 result for clipart for  done"/>
          <p:cNvPicPr/>
          <p:nvPr/>
        </p:nvPicPr>
        <p:blipFill rotWithShape="1">
          <a:blip r:embed="rId2">
            <a:extLst>
              <a:ext uri="{28A0092B-C50C-407E-A947-70E740481C1C}">
                <a14:useLocalDpi xmlns:a14="http://schemas.microsoft.com/office/drawing/2010/main" val="0"/>
              </a:ext>
            </a:extLst>
          </a:blip>
          <a:srcRect b="22165"/>
          <a:stretch/>
        </p:blipFill>
        <p:spPr bwMode="auto">
          <a:xfrm rot="20455264">
            <a:off x="5382250" y="2520093"/>
            <a:ext cx="2268141" cy="1400183"/>
          </a:xfrm>
          <a:prstGeom prst="rect">
            <a:avLst/>
          </a:prstGeom>
          <a:noFill/>
          <a:ln>
            <a:noFill/>
          </a:ln>
          <a:extLst>
            <a:ext uri="{53640926-AAD7-44D8-BBD7-CCE9431645EC}">
              <a14:shadowObscured xmlns:a14="http://schemas.microsoft.com/office/drawing/2010/main"/>
            </a:ext>
          </a:extLst>
        </p:spPr>
      </p:pic>
      <p:pic>
        <p:nvPicPr>
          <p:cNvPr id="11" name="Picture 10" descr="Image result for clipart for  done"/>
          <p:cNvPicPr/>
          <p:nvPr/>
        </p:nvPicPr>
        <p:blipFill rotWithShape="1">
          <a:blip r:embed="rId2">
            <a:extLst>
              <a:ext uri="{28A0092B-C50C-407E-A947-70E740481C1C}">
                <a14:useLocalDpi xmlns:a14="http://schemas.microsoft.com/office/drawing/2010/main" val="0"/>
              </a:ext>
            </a:extLst>
          </a:blip>
          <a:srcRect b="22165"/>
          <a:stretch/>
        </p:blipFill>
        <p:spPr bwMode="auto">
          <a:xfrm rot="20455264">
            <a:off x="540848" y="2433064"/>
            <a:ext cx="2268141" cy="1400183"/>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426085"/>
            <a:ext cx="10515600" cy="1325563"/>
          </a:xfrm>
          <a:ln w="57150">
            <a:solidFill>
              <a:schemeClr val="accent2">
                <a:lumMod val="75000"/>
              </a:schemeClr>
            </a:solidFill>
          </a:ln>
        </p:spPr>
        <p:txBody>
          <a:bodyPr>
            <a:normAutofit/>
          </a:bodyPr>
          <a:lstStyle/>
          <a:p>
            <a:r>
              <a:rPr lang="en-US" sz="4000" b="1" dirty="0">
                <a:latin typeface="Cambria" panose="02040503050406030204" pitchFamily="18" charset="0"/>
              </a:rPr>
              <a:t>To date we  have successfully accomplished</a:t>
            </a:r>
          </a:p>
        </p:txBody>
      </p:sp>
      <p:pic>
        <p:nvPicPr>
          <p:cNvPr id="5" name="irc_mi" descr="Image result for clip art for signage">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84694" y="3771058"/>
            <a:ext cx="3643191" cy="2396062"/>
          </a:xfrm>
          <a:prstGeom prst="rect">
            <a:avLst/>
          </a:prstGeom>
          <a:noFill/>
          <a:ln>
            <a:noFill/>
          </a:ln>
        </p:spPr>
      </p:pic>
      <p:sp>
        <p:nvSpPr>
          <p:cNvPr id="9" name="TextBox 8"/>
          <p:cNvSpPr txBox="1"/>
          <p:nvPr/>
        </p:nvSpPr>
        <p:spPr>
          <a:xfrm>
            <a:off x="2109289" y="4738256"/>
            <a:ext cx="2794000" cy="461665"/>
          </a:xfrm>
          <a:prstGeom prst="rect">
            <a:avLst/>
          </a:prstGeom>
          <a:noFill/>
        </p:spPr>
        <p:txBody>
          <a:bodyPr wrap="square" rtlCol="0">
            <a:spAutoFit/>
          </a:bodyPr>
          <a:lstStyle/>
          <a:p>
            <a:r>
              <a:rPr lang="en-US" dirty="0"/>
              <a:t> </a:t>
            </a:r>
            <a:r>
              <a:rPr lang="en-US" sz="2400" b="1" dirty="0">
                <a:latin typeface="Cambria" panose="02040503050406030204" pitchFamily="18" charset="0"/>
              </a:rPr>
              <a:t>City Of  Pasadena </a:t>
            </a:r>
          </a:p>
        </p:txBody>
      </p:sp>
      <p:sp>
        <p:nvSpPr>
          <p:cNvPr id="10" name="TextBox 9"/>
          <p:cNvSpPr txBox="1"/>
          <p:nvPr/>
        </p:nvSpPr>
        <p:spPr>
          <a:xfrm>
            <a:off x="2337889" y="2989172"/>
            <a:ext cx="2336800" cy="769441"/>
          </a:xfrm>
          <a:prstGeom prst="rect">
            <a:avLst/>
          </a:prstGeom>
          <a:noFill/>
        </p:spPr>
        <p:txBody>
          <a:bodyPr wrap="square" rtlCol="0">
            <a:spAutoFit/>
          </a:bodyPr>
          <a:lstStyle/>
          <a:p>
            <a:r>
              <a:rPr lang="en-US" dirty="0"/>
              <a:t>  </a:t>
            </a:r>
            <a:r>
              <a:rPr lang="en-US" sz="4400" dirty="0">
                <a:latin typeface="Cambria" panose="02040503050406030204" pitchFamily="18" charset="0"/>
              </a:rPr>
              <a:t>Signage </a:t>
            </a:r>
            <a:endParaRPr lang="en-US" sz="4400" b="1" dirty="0">
              <a:latin typeface="Cambria" panose="02040503050406030204" pitchFamily="18" charset="0"/>
            </a:endParaRPr>
          </a:p>
        </p:txBody>
      </p:sp>
      <p:pic>
        <p:nvPicPr>
          <p:cNvPr id="12" name="irc_mi" descr="Image result for clipart of tree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0855" y="4229888"/>
            <a:ext cx="1381171" cy="1841451"/>
          </a:xfrm>
          <a:prstGeom prst="rect">
            <a:avLst/>
          </a:prstGeom>
          <a:noFill/>
          <a:ln>
            <a:noFill/>
          </a:ln>
        </p:spPr>
      </p:pic>
      <p:pic>
        <p:nvPicPr>
          <p:cNvPr id="13" name="irc_mi" descr="Image result for clipart of tree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472" y="4235096"/>
            <a:ext cx="1473201" cy="1717795"/>
          </a:xfrm>
          <a:prstGeom prst="rect">
            <a:avLst/>
          </a:prstGeom>
          <a:noFill/>
          <a:ln>
            <a:noFill/>
          </a:ln>
        </p:spPr>
      </p:pic>
      <p:pic>
        <p:nvPicPr>
          <p:cNvPr id="14" name="irc_mi" descr="Image result for clipart of tree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441" y="4113499"/>
            <a:ext cx="1501849" cy="1979008"/>
          </a:xfrm>
          <a:prstGeom prst="rect">
            <a:avLst/>
          </a:prstGeom>
          <a:noFill/>
          <a:ln>
            <a:noFill/>
          </a:ln>
        </p:spPr>
      </p:pic>
      <p:pic>
        <p:nvPicPr>
          <p:cNvPr id="15" name="irc_mi" descr="Image result for clipart of tree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7914" y="4229889"/>
            <a:ext cx="1235886" cy="1723002"/>
          </a:xfrm>
          <a:prstGeom prst="rect">
            <a:avLst/>
          </a:prstGeom>
          <a:noFill/>
          <a:ln>
            <a:noFill/>
          </a:ln>
        </p:spPr>
      </p:pic>
      <p:sp>
        <p:nvSpPr>
          <p:cNvPr id="16" name="TextBox 15"/>
          <p:cNvSpPr txBox="1"/>
          <p:nvPr/>
        </p:nvSpPr>
        <p:spPr>
          <a:xfrm>
            <a:off x="7372026" y="3287165"/>
            <a:ext cx="3077672" cy="707886"/>
          </a:xfrm>
          <a:prstGeom prst="rect">
            <a:avLst/>
          </a:prstGeom>
          <a:noFill/>
        </p:spPr>
        <p:txBody>
          <a:bodyPr wrap="square" rtlCol="0">
            <a:spAutoFit/>
          </a:bodyPr>
          <a:lstStyle/>
          <a:p>
            <a:r>
              <a:rPr lang="en-US" sz="4000" dirty="0">
                <a:latin typeface="Cambria" panose="02040503050406030204" pitchFamily="18" charset="0"/>
              </a:rPr>
              <a:t>  More Trees</a:t>
            </a:r>
            <a:endParaRPr lang="en-US" sz="4000" b="1" dirty="0">
              <a:latin typeface="Cambria" panose="02040503050406030204" pitchFamily="18" charset="0"/>
            </a:endParaRPr>
          </a:p>
        </p:txBody>
      </p:sp>
      <p:sp>
        <p:nvSpPr>
          <p:cNvPr id="19" name="TextBox 18"/>
          <p:cNvSpPr txBox="1"/>
          <p:nvPr/>
        </p:nvSpPr>
        <p:spPr>
          <a:xfrm>
            <a:off x="2697480" y="1917628"/>
            <a:ext cx="6797039" cy="707886"/>
          </a:xfrm>
          <a:prstGeom prst="rect">
            <a:avLst/>
          </a:prstGeom>
          <a:noFill/>
        </p:spPr>
        <p:txBody>
          <a:bodyPr wrap="square" rtlCol="0">
            <a:spAutoFit/>
          </a:bodyPr>
          <a:lstStyle/>
          <a:p>
            <a:r>
              <a:rPr lang="en-US" dirty="0"/>
              <a:t>  </a:t>
            </a:r>
            <a:r>
              <a:rPr lang="en-US" sz="4000" b="1" dirty="0">
                <a:solidFill>
                  <a:srgbClr val="FF0000"/>
                </a:solidFill>
                <a:latin typeface="Cambria" panose="02040503050406030204" pitchFamily="18" charset="0"/>
              </a:rPr>
              <a:t>Completed March , 2017 </a:t>
            </a:r>
          </a:p>
        </p:txBody>
      </p:sp>
    </p:spTree>
    <p:extLst>
      <p:ext uri="{BB962C8B-B14F-4D97-AF65-F5344CB8AC3E}">
        <p14:creationId xmlns:p14="http://schemas.microsoft.com/office/powerpoint/2010/main" val="114144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 result for clipart for  inprogress"/>
          <p:cNvPicPr/>
          <p:nvPr/>
        </p:nvPicPr>
        <p:blipFill rotWithShape="1">
          <a:blip r:embed="rId3">
            <a:extLst>
              <a:ext uri="{28A0092B-C50C-407E-A947-70E740481C1C}">
                <a14:useLocalDpi xmlns:a14="http://schemas.microsoft.com/office/drawing/2010/main" val="0"/>
              </a:ext>
            </a:extLst>
          </a:blip>
          <a:srcRect b="22681"/>
          <a:stretch/>
        </p:blipFill>
        <p:spPr bwMode="auto">
          <a:xfrm rot="20530880">
            <a:off x="506682" y="1994783"/>
            <a:ext cx="2428875" cy="1339453"/>
          </a:xfrm>
          <a:prstGeom prst="rect">
            <a:avLst/>
          </a:prstGeom>
          <a:noFill/>
          <a:ln>
            <a:noFill/>
          </a:ln>
          <a:extLst>
            <a:ext uri="{53640926-AAD7-44D8-BBD7-CCE9431645EC}">
              <a14:shadowObscured xmlns:a14="http://schemas.microsoft.com/office/drawing/2010/main"/>
            </a:ext>
          </a:extLst>
        </p:spPr>
      </p:pic>
      <p:pic>
        <p:nvPicPr>
          <p:cNvPr id="13" name="Content Placeholder 5" descr="C:\Users\Janet Randolph\AppData\Local\Microsoft\Windows\Temporary Internet Files\Content.IE5\XSX53ANC\IMG_0365.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554520" y="2938237"/>
            <a:ext cx="2840440" cy="2907555"/>
          </a:xfrm>
          <a:prstGeom prst="rect">
            <a:avLst/>
          </a:prstGeom>
          <a:noFill/>
          <a:ln w="76200">
            <a:solidFill>
              <a:schemeClr val="accent2">
                <a:lumMod val="75000"/>
              </a:schemeClr>
            </a:solidFill>
          </a:ln>
        </p:spPr>
      </p:pic>
      <p:sp>
        <p:nvSpPr>
          <p:cNvPr id="14" name="Title 1"/>
          <p:cNvSpPr>
            <a:spLocks noGrp="1"/>
          </p:cNvSpPr>
          <p:nvPr>
            <p:ph type="title"/>
          </p:nvPr>
        </p:nvSpPr>
        <p:spPr>
          <a:xfrm>
            <a:off x="838200" y="426085"/>
            <a:ext cx="10515600" cy="1325563"/>
          </a:xfrm>
          <a:ln w="57150">
            <a:solidFill>
              <a:schemeClr val="accent2">
                <a:lumMod val="75000"/>
              </a:schemeClr>
            </a:solidFill>
          </a:ln>
        </p:spPr>
        <p:txBody>
          <a:bodyPr>
            <a:normAutofit/>
          </a:bodyPr>
          <a:lstStyle/>
          <a:p>
            <a:r>
              <a:rPr lang="en-US" sz="4000" b="1" dirty="0">
                <a:latin typeface="Cambria" panose="02040503050406030204" pitchFamily="18" charset="0"/>
              </a:rPr>
              <a:t>To date we  have successfully accomplished</a:t>
            </a:r>
          </a:p>
        </p:txBody>
      </p:sp>
      <p:pic>
        <p:nvPicPr>
          <p:cNvPr id="17" name="Picture 16" descr="C:\Users\Janet Randolph\AppData\Local\Microsoft\Windows\Temporary Internet Files\Content.IE5\QV5NG4ZS\IMG_0356.jpg"/>
          <p:cNvPicPr/>
          <p:nvPr/>
        </p:nvPicPr>
        <p:blipFill rotWithShape="1">
          <a:blip r:embed="rId5" cstate="print">
            <a:extLst>
              <a:ext uri="{28A0092B-C50C-407E-A947-70E740481C1C}">
                <a14:useLocalDpi xmlns:a14="http://schemas.microsoft.com/office/drawing/2010/main" val="0"/>
              </a:ext>
            </a:extLst>
          </a:blip>
          <a:srcRect l="10185" t="26389" r="13889"/>
          <a:stretch/>
        </p:blipFill>
        <p:spPr bwMode="auto">
          <a:xfrm>
            <a:off x="6716040" y="2938237"/>
            <a:ext cx="2783840" cy="2907555"/>
          </a:xfrm>
          <a:prstGeom prst="rect">
            <a:avLst/>
          </a:prstGeom>
          <a:noFill/>
          <a:ln w="76200">
            <a:solidFill>
              <a:schemeClr val="accent2">
                <a:lumMod val="75000"/>
              </a:schemeClr>
            </a:solidFill>
          </a:ln>
          <a:extLst>
            <a:ext uri="{53640926-AAD7-44D8-BBD7-CCE9431645EC}">
              <a14:shadowObscured xmlns:a14="http://schemas.microsoft.com/office/drawing/2010/main"/>
            </a:ext>
          </a:extLst>
        </p:spPr>
      </p:pic>
      <p:sp>
        <p:nvSpPr>
          <p:cNvPr id="5" name="TextBox 4"/>
          <p:cNvSpPr txBox="1"/>
          <p:nvPr/>
        </p:nvSpPr>
        <p:spPr>
          <a:xfrm>
            <a:off x="3159358" y="1929444"/>
            <a:ext cx="5563002" cy="830997"/>
          </a:xfrm>
          <a:prstGeom prst="rect">
            <a:avLst/>
          </a:prstGeom>
          <a:noFill/>
        </p:spPr>
        <p:txBody>
          <a:bodyPr wrap="square" rtlCol="0">
            <a:spAutoFit/>
          </a:bodyPr>
          <a:lstStyle/>
          <a:p>
            <a:r>
              <a:rPr lang="en-US" sz="4800" b="1" dirty="0">
                <a:latin typeface="Cambria" panose="02040503050406030204" pitchFamily="18" charset="0"/>
              </a:rPr>
              <a:t> Side Walk Repairs </a:t>
            </a:r>
          </a:p>
        </p:txBody>
      </p:sp>
      <p:sp>
        <p:nvSpPr>
          <p:cNvPr id="19" name="TextBox 18"/>
          <p:cNvSpPr txBox="1"/>
          <p:nvPr/>
        </p:nvSpPr>
        <p:spPr>
          <a:xfrm>
            <a:off x="1437238" y="5927893"/>
            <a:ext cx="9007242" cy="677108"/>
          </a:xfrm>
          <a:prstGeom prst="rect">
            <a:avLst/>
          </a:prstGeom>
          <a:noFill/>
        </p:spPr>
        <p:txBody>
          <a:bodyPr wrap="square" rtlCol="0">
            <a:spAutoFit/>
          </a:bodyPr>
          <a:lstStyle/>
          <a:p>
            <a:r>
              <a:rPr lang="en-US" dirty="0"/>
              <a:t> </a:t>
            </a:r>
            <a:r>
              <a:rPr lang="en-US" sz="2000" b="1" dirty="0">
                <a:solidFill>
                  <a:srgbClr val="FF0000"/>
                </a:solidFill>
                <a:latin typeface="Cambria" panose="02040503050406030204" pitchFamily="18" charset="0"/>
              </a:rPr>
              <a:t>A</a:t>
            </a:r>
            <a:r>
              <a:rPr lang="en-US" b="1" dirty="0">
                <a:solidFill>
                  <a:srgbClr val="FF0000"/>
                </a:solidFill>
                <a:latin typeface="Cambria" panose="02040503050406030204" pitchFamily="18" charset="0"/>
              </a:rPr>
              <a:t>pproved prior to May 8, 2017  need to follow up with Councilmember’s office </a:t>
            </a:r>
            <a:br>
              <a:rPr lang="en-US" sz="4800" b="1" dirty="0">
                <a:latin typeface="Cambria" panose="02040503050406030204" pitchFamily="18" charset="0"/>
              </a:rPr>
            </a:br>
            <a:endParaRPr lang="en-US" dirty="0"/>
          </a:p>
        </p:txBody>
      </p:sp>
    </p:spTree>
    <p:extLst>
      <p:ext uri="{BB962C8B-B14F-4D97-AF65-F5344CB8AC3E}">
        <p14:creationId xmlns:p14="http://schemas.microsoft.com/office/powerpoint/2010/main" val="36069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986155"/>
          </a:xfrm>
          <a:ln w="57150">
            <a:solidFill>
              <a:schemeClr val="accent2">
                <a:lumMod val="75000"/>
              </a:schemeClr>
            </a:solidFill>
          </a:ln>
        </p:spPr>
        <p:txBody>
          <a:bodyPr/>
          <a:lstStyle/>
          <a:p>
            <a:r>
              <a:rPr lang="en-US" dirty="0"/>
              <a:t> </a:t>
            </a:r>
            <a:r>
              <a:rPr lang="en-US" b="1" dirty="0">
                <a:latin typeface="Cambria" panose="02040503050406030204" pitchFamily="18" charset="0"/>
              </a:rPr>
              <a:t>Items Funded in CIP 2018-2022 Budget </a:t>
            </a:r>
          </a:p>
        </p:txBody>
      </p:sp>
      <p:sp>
        <p:nvSpPr>
          <p:cNvPr id="6" name="Rectangle 5"/>
          <p:cNvSpPr/>
          <p:nvPr/>
        </p:nvSpPr>
        <p:spPr>
          <a:xfrm>
            <a:off x="1229360" y="1757680"/>
            <a:ext cx="9083040" cy="707886"/>
          </a:xfrm>
          <a:prstGeom prst="rect">
            <a:avLst/>
          </a:prstGeom>
        </p:spPr>
        <p:txBody>
          <a:bodyPr wrap="square">
            <a:spAutoFit/>
          </a:bodyPr>
          <a:lstStyle/>
          <a:p>
            <a:pPr algn="ctr"/>
            <a:r>
              <a:rPr lang="en-US" sz="4000" dirty="0">
                <a:latin typeface="Cambria" panose="02040503050406030204" pitchFamily="18" charset="0"/>
              </a:rPr>
              <a:t>Strengthen the cross walk at Montana </a:t>
            </a:r>
          </a:p>
        </p:txBody>
      </p:sp>
      <p:pic>
        <p:nvPicPr>
          <p:cNvPr id="8" name="Picture 7" descr="C:\Users\Janet Randolph\AppData\Local\Microsoft\Windows\Temporary Internet Files\Content.IE5\XSX53ANC\IMG_03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920" y="2768136"/>
            <a:ext cx="3598395" cy="2820592"/>
          </a:xfrm>
          <a:prstGeom prst="rect">
            <a:avLst/>
          </a:prstGeom>
          <a:noFill/>
          <a:ln w="57150">
            <a:solidFill>
              <a:schemeClr val="accent2">
                <a:lumMod val="75000"/>
              </a:schemeClr>
            </a:solidFill>
          </a:ln>
        </p:spPr>
      </p:pic>
      <p:pic>
        <p:nvPicPr>
          <p:cNvPr id="7" name="Picture 6" descr="C:\Users\Janet Randolph\AppData\Local\Microsoft\Windows\Temporary Internet Files\Content.IE5\ABMISG3P\IMG_0305.jpg"/>
          <p:cNvPicPr/>
          <p:nvPr/>
        </p:nvPicPr>
        <p:blipFill rotWithShape="1">
          <a:blip r:embed="rId3" cstate="print">
            <a:extLst>
              <a:ext uri="{28A0092B-C50C-407E-A947-70E740481C1C}">
                <a14:useLocalDpi xmlns:a14="http://schemas.microsoft.com/office/drawing/2010/main" val="0"/>
              </a:ext>
            </a:extLst>
          </a:blip>
          <a:srcRect l="14340"/>
          <a:stretch/>
        </p:blipFill>
        <p:spPr bwMode="auto">
          <a:xfrm>
            <a:off x="1879482" y="2768136"/>
            <a:ext cx="3744078" cy="2820592"/>
          </a:xfrm>
          <a:prstGeom prst="rect">
            <a:avLst/>
          </a:prstGeom>
          <a:noFill/>
          <a:ln w="57150">
            <a:solidFill>
              <a:schemeClr val="accent2">
                <a:lumMod val="75000"/>
              </a:schemeClr>
            </a:solidFill>
          </a:ln>
          <a:extLst>
            <a:ext uri="{53640926-AAD7-44D8-BBD7-CCE9431645EC}">
              <a14:shadowObscured xmlns:a14="http://schemas.microsoft.com/office/drawing/2010/main"/>
            </a:ext>
          </a:extLst>
        </p:spPr>
      </p:pic>
      <p:sp>
        <p:nvSpPr>
          <p:cNvPr id="11" name="Rectangle 10"/>
          <p:cNvSpPr/>
          <p:nvPr/>
        </p:nvSpPr>
        <p:spPr>
          <a:xfrm>
            <a:off x="1549400" y="5979049"/>
            <a:ext cx="9093200" cy="461665"/>
          </a:xfrm>
          <a:prstGeom prst="rect">
            <a:avLst/>
          </a:prstGeom>
        </p:spPr>
        <p:txBody>
          <a:bodyPr wrap="square">
            <a:spAutoFit/>
          </a:bodyPr>
          <a:lstStyle/>
          <a:p>
            <a:pPr algn="ctr"/>
            <a:endParaRPr 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98221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ln w="57150">
            <a:solidFill>
              <a:schemeClr val="accent2">
                <a:lumMod val="75000"/>
              </a:schemeClr>
            </a:solidFill>
          </a:ln>
        </p:spPr>
        <p:txBody>
          <a:bodyPr>
            <a:normAutofit/>
          </a:bodyPr>
          <a:lstStyle/>
          <a:p>
            <a:pPr algn="ctr"/>
            <a:r>
              <a:rPr lang="en-US" sz="6600" b="1" dirty="0">
                <a:latin typeface="Cambria" panose="02040503050406030204" pitchFamily="18" charset="0"/>
              </a:rPr>
              <a:t> Our Goal(s)   </a:t>
            </a:r>
            <a:endParaRPr lang="x-none" sz="6600" b="1" dirty="0">
              <a:latin typeface="Cambria" panose="02040503050406030204" pitchFamily="18" charset="0"/>
            </a:endParaRPr>
          </a:p>
        </p:txBody>
      </p:sp>
      <p:sp>
        <p:nvSpPr>
          <p:cNvPr id="6" name="Content Placeholder 5"/>
          <p:cNvSpPr>
            <a:spLocks noGrp="1"/>
          </p:cNvSpPr>
          <p:nvPr>
            <p:ph idx="1"/>
          </p:nvPr>
        </p:nvSpPr>
        <p:spPr>
          <a:xfrm>
            <a:off x="859277" y="2662204"/>
            <a:ext cx="10515600" cy="4049881"/>
          </a:xfrm>
          <a:ln w="57150">
            <a:solidFill>
              <a:schemeClr val="accent2">
                <a:lumMod val="75000"/>
              </a:schemeClr>
            </a:solidFill>
          </a:ln>
        </p:spPr>
        <p:txBody>
          <a:bodyPr>
            <a:normAutofit/>
          </a:bodyPr>
          <a:lstStyle/>
          <a:p>
            <a:r>
              <a:rPr lang="en-US" sz="2400" dirty="0">
                <a:latin typeface="Cambria" panose="02040503050406030204" pitchFamily="18" charset="0"/>
              </a:rPr>
              <a:t>To activity engage N. Fair Oaks Churches,  Business Owners and Residents in the revitalization and beautification of their community as they see it </a:t>
            </a:r>
          </a:p>
          <a:p>
            <a:r>
              <a:rPr lang="en-US" sz="2400" dirty="0">
                <a:latin typeface="Cambria" panose="02040503050406030204" pitchFamily="18" charset="0"/>
              </a:rPr>
              <a:t>To secure city funding as needed and necessary  for the revitalization  and beautification  of this neglected part of the city </a:t>
            </a:r>
          </a:p>
          <a:p>
            <a:pPr marL="0" indent="0" algn="ctr">
              <a:buNone/>
            </a:pPr>
            <a:r>
              <a:rPr lang="en-US" sz="3600" b="1" dirty="0">
                <a:latin typeface="Cambria" panose="02040503050406030204" pitchFamily="18" charset="0"/>
              </a:rPr>
              <a:t>That will ultimately result in </a:t>
            </a:r>
          </a:p>
          <a:p>
            <a:pPr marL="0" indent="0" algn="ctr">
              <a:buNone/>
            </a:pPr>
            <a:r>
              <a:rPr lang="en-US" b="1" dirty="0">
                <a:latin typeface="Cambria" panose="02040503050406030204" pitchFamily="18" charset="0"/>
              </a:rPr>
              <a:t>Beautification without Gentrification  and Displacement </a:t>
            </a:r>
          </a:p>
          <a:p>
            <a:pPr marL="0" indent="0" algn="ctr">
              <a:buNone/>
            </a:pPr>
            <a:r>
              <a:rPr lang="en-US" dirty="0"/>
              <a:t>    </a:t>
            </a:r>
            <a:r>
              <a:rPr lang="en-US" dirty="0">
                <a:latin typeface="Cambria" panose="02040503050406030204" pitchFamily="18" charset="0"/>
              </a:rPr>
              <a:t>This community needs to be ahead of the curve.  </a:t>
            </a:r>
          </a:p>
          <a:p>
            <a:pPr marL="0" indent="0" algn="ctr">
              <a:buNone/>
            </a:pPr>
            <a:r>
              <a:rPr lang="en-US" dirty="0">
                <a:latin typeface="Cambria" panose="02040503050406030204" pitchFamily="18" charset="0"/>
              </a:rPr>
              <a:t>Participating in creating a plan can and will accomplish that. </a:t>
            </a:r>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01637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155"/>
          </a:xfrm>
          <a:ln w="57150">
            <a:solidFill>
              <a:schemeClr val="accent2">
                <a:lumMod val="75000"/>
              </a:schemeClr>
            </a:solidFill>
          </a:ln>
        </p:spPr>
        <p:txBody>
          <a:bodyPr/>
          <a:lstStyle/>
          <a:p>
            <a:r>
              <a:rPr lang="en-US" dirty="0"/>
              <a:t> </a:t>
            </a:r>
            <a:r>
              <a:rPr lang="en-US" b="1" dirty="0">
                <a:latin typeface="Cambria" panose="02040503050406030204" pitchFamily="18" charset="0"/>
              </a:rPr>
              <a:t>Items Funded in CIP 2018-2022 Budget </a:t>
            </a:r>
          </a:p>
        </p:txBody>
      </p:sp>
      <p:pic>
        <p:nvPicPr>
          <p:cNvPr id="5" name="Content Placeholder 5" descr="“Clip Art”, the new bike rack - Washington - USA - July 23, 2010 - As part of its ongoing beautification program to bring public art and install more bike racks in the city, the Golden Triangle Business Improvement District (BID) unveiled a new artistic bike rack at the corner of 21st and L streets NW. It features three colorful structures formed in the shape of nine oversized paper clips, which can hold six locked bikes.">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10058" y="2642937"/>
            <a:ext cx="3349942" cy="2936240"/>
          </a:xfrm>
          <a:prstGeom prst="rect">
            <a:avLst/>
          </a:prstGeom>
          <a:noFill/>
          <a:ln w="76200">
            <a:solidFill>
              <a:schemeClr val="accent2">
                <a:lumMod val="75000"/>
              </a:schemeClr>
            </a:solidFill>
          </a:ln>
        </p:spPr>
      </p:pic>
      <p:pic>
        <p:nvPicPr>
          <p:cNvPr id="4" name="Picture 4" descr="http://www.gardenbenches.net/images/products/detail/JPB.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88367" y="2642937"/>
            <a:ext cx="3474720" cy="2936240"/>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70575" y="1612004"/>
            <a:ext cx="7335922" cy="830997"/>
          </a:xfrm>
          <a:prstGeom prst="rect">
            <a:avLst/>
          </a:prstGeom>
          <a:noFill/>
        </p:spPr>
        <p:txBody>
          <a:bodyPr wrap="square" rtlCol="0">
            <a:spAutoFit/>
          </a:bodyPr>
          <a:lstStyle/>
          <a:p>
            <a:r>
              <a:rPr lang="en-US" sz="4800" b="1" dirty="0">
                <a:latin typeface="Cambria" panose="02040503050406030204" pitchFamily="18" charset="0"/>
              </a:rPr>
              <a:t>  Benches and Bike Racks  </a:t>
            </a:r>
          </a:p>
        </p:txBody>
      </p:sp>
      <p:sp>
        <p:nvSpPr>
          <p:cNvPr id="9" name="Rectangle 8"/>
          <p:cNvSpPr/>
          <p:nvPr/>
        </p:nvSpPr>
        <p:spPr>
          <a:xfrm>
            <a:off x="396240" y="5779113"/>
            <a:ext cx="10769600" cy="769441"/>
          </a:xfrm>
          <a:prstGeom prst="rect">
            <a:avLst/>
          </a:prstGeom>
        </p:spPr>
        <p:txBody>
          <a:bodyPr wrap="square">
            <a:spAutoFit/>
          </a:bodyPr>
          <a:lstStyle/>
          <a:p>
            <a:pPr algn="ctr"/>
            <a:r>
              <a:rPr lang="en-US" sz="2000" b="1" dirty="0">
                <a:solidFill>
                  <a:srgbClr val="FF0000"/>
                </a:solidFill>
                <a:latin typeface="Cambria" panose="02040503050406030204" pitchFamily="18" charset="0"/>
              </a:rPr>
              <a:t>by June 30, 2018.  City staff will work with us and the NW Commission to identify locations.</a:t>
            </a:r>
          </a:p>
          <a:p>
            <a:pPr algn="ctr"/>
            <a:endParaRPr 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440920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5960" y="456565"/>
            <a:ext cx="10515600" cy="986155"/>
          </a:xfrm>
          <a:prstGeom prst="rect">
            <a:avLst/>
          </a:prstGeom>
          <a:ln w="57150">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b="1" dirty="0">
                <a:latin typeface="Cambria" panose="02040503050406030204" pitchFamily="18" charset="0"/>
              </a:rPr>
              <a:t>Items Funded in CIP 2018-2022 Budget </a:t>
            </a:r>
          </a:p>
        </p:txBody>
      </p:sp>
      <p:pic>
        <p:nvPicPr>
          <p:cNvPr id="5" name="Content Placeholder 5" descr="http://3.bp.blogspot.com/-Lp9k6kq_BWk/Tezruj1LIvI/AAAAAAAADOg/FbmbaJI9OX8/s1600/25-MPH-Regulatory-Speed-Limit-Sign-with-Radar-Sign.jpg"/>
          <p:cNvPicPr/>
          <p:nvPr/>
        </p:nvPicPr>
        <p:blipFill>
          <a:blip r:embed="rId2">
            <a:extLst>
              <a:ext uri="{28A0092B-C50C-407E-A947-70E740481C1C}">
                <a14:useLocalDpi xmlns:a14="http://schemas.microsoft.com/office/drawing/2010/main" val="0"/>
              </a:ext>
            </a:extLst>
          </a:blip>
          <a:srcRect/>
          <a:stretch>
            <a:fillRect/>
          </a:stretch>
        </p:blipFill>
        <p:spPr bwMode="auto">
          <a:xfrm>
            <a:off x="4442460" y="2470077"/>
            <a:ext cx="3022600" cy="3382386"/>
          </a:xfrm>
          <a:prstGeom prst="rect">
            <a:avLst/>
          </a:prstGeom>
          <a:noFill/>
          <a:ln>
            <a:noFill/>
          </a:ln>
        </p:spPr>
      </p:pic>
      <p:sp>
        <p:nvSpPr>
          <p:cNvPr id="7" name="Rectangle 6"/>
          <p:cNvSpPr/>
          <p:nvPr/>
        </p:nvSpPr>
        <p:spPr>
          <a:xfrm>
            <a:off x="1899920" y="1762483"/>
            <a:ext cx="8798559" cy="646331"/>
          </a:xfrm>
          <a:prstGeom prst="rect">
            <a:avLst/>
          </a:prstGeom>
        </p:spPr>
        <p:txBody>
          <a:bodyPr wrap="square">
            <a:spAutoFit/>
          </a:bodyPr>
          <a:lstStyle/>
          <a:p>
            <a:r>
              <a:rPr lang="en-US" sz="3600" b="1" dirty="0">
                <a:latin typeface="Cambria" panose="02040503050406030204" pitchFamily="18" charset="0"/>
              </a:rPr>
              <a:t>Speed Monitor to register speed limits</a:t>
            </a:r>
            <a:endParaRPr lang="en-US" sz="3600" dirty="0"/>
          </a:p>
        </p:txBody>
      </p:sp>
      <p:sp>
        <p:nvSpPr>
          <p:cNvPr id="9" name="Rectangle 8"/>
          <p:cNvSpPr/>
          <p:nvPr/>
        </p:nvSpPr>
        <p:spPr>
          <a:xfrm>
            <a:off x="1412240" y="5913726"/>
            <a:ext cx="9458959" cy="388696"/>
          </a:xfrm>
          <a:prstGeom prst="rect">
            <a:avLst/>
          </a:prstGeom>
        </p:spPr>
        <p:txBody>
          <a:bodyPr wrap="square">
            <a:spAutoFit/>
          </a:bodyPr>
          <a:lstStyle/>
          <a:p>
            <a:pPr marR="0" lvl="0">
              <a:lnSpc>
                <a:spcPct val="107000"/>
              </a:lnSpc>
              <a:spcBef>
                <a:spcPts val="0"/>
              </a:spcBef>
              <a:spcAft>
                <a:spcPts val="800"/>
              </a:spcAft>
            </a:pPr>
            <a:r>
              <a:rPr lang="en-US"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on the West side of Fair Oaks Ave. between Howard St. and Montana St. by June 30, 2018.</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60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5960" y="456565"/>
            <a:ext cx="10515600" cy="986155"/>
          </a:xfrm>
          <a:prstGeom prst="rect">
            <a:avLst/>
          </a:prstGeom>
          <a:ln w="57150">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b="1" dirty="0">
                <a:latin typeface="Cambria" panose="02040503050406030204" pitchFamily="18" charset="0"/>
              </a:rPr>
              <a:t>Items Funded in CIP 2018-2022 Budget </a:t>
            </a:r>
          </a:p>
        </p:txBody>
      </p:sp>
      <p:sp>
        <p:nvSpPr>
          <p:cNvPr id="6" name="Title 1"/>
          <p:cNvSpPr txBox="1">
            <a:spLocks/>
          </p:cNvSpPr>
          <p:nvPr/>
        </p:nvSpPr>
        <p:spPr>
          <a:xfrm>
            <a:off x="858520" y="2722245"/>
            <a:ext cx="10515600" cy="986155"/>
          </a:xfrm>
          <a:prstGeom prst="rect">
            <a:avLst/>
          </a:prstGeom>
          <a:ln w="5715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endParaRPr lang="en-US" b="1" dirty="0">
              <a:latin typeface="Cambria" panose="02040503050406030204" pitchFamily="18" charset="0"/>
            </a:endParaRPr>
          </a:p>
        </p:txBody>
      </p:sp>
      <p:sp>
        <p:nvSpPr>
          <p:cNvPr id="7" name="Rectangle 6"/>
          <p:cNvSpPr/>
          <p:nvPr/>
        </p:nvSpPr>
        <p:spPr>
          <a:xfrm>
            <a:off x="613317" y="1495799"/>
            <a:ext cx="10515600" cy="1815882"/>
          </a:xfrm>
          <a:prstGeom prst="rect">
            <a:avLst/>
          </a:prstGeom>
        </p:spPr>
        <p:txBody>
          <a:bodyPr wrap="square">
            <a:spAutoFit/>
          </a:bodyPr>
          <a:lstStyle/>
          <a:p>
            <a:pPr algn="ctr"/>
            <a:r>
              <a:rPr lang="en-US" sz="2800" b="1" dirty="0">
                <a:latin typeface="Cambria" panose="02040503050406030204" pitchFamily="18" charset="0"/>
              </a:rPr>
              <a:t>A crosswalk at Alta Pasa and New Hope Church </a:t>
            </a:r>
          </a:p>
          <a:p>
            <a:pPr algn="ctr"/>
            <a:r>
              <a:rPr lang="en-US" sz="2800" b="1" dirty="0">
                <a:latin typeface="Cambria" panose="02040503050406030204" pitchFamily="18" charset="0"/>
              </a:rPr>
              <a:t>1787 and 1790 N. Fair Oaks, </a:t>
            </a:r>
          </a:p>
          <a:p>
            <a:pPr algn="ctr"/>
            <a:r>
              <a:rPr lang="en-US" sz="2800" b="1" dirty="0">
                <a:solidFill>
                  <a:srgbClr val="FF0000"/>
                </a:solidFill>
                <a:latin typeface="Cambria" panose="02040503050406030204" pitchFamily="18" charset="0"/>
              </a:rPr>
              <a:t>Funding includes a signal!   Huge!! </a:t>
            </a:r>
          </a:p>
          <a:p>
            <a:pPr algn="ctr"/>
            <a:r>
              <a:rPr lang="en-US" sz="2800" b="1" dirty="0">
                <a:solidFill>
                  <a:srgbClr val="FF0000"/>
                </a:solidFill>
                <a:latin typeface="Cambria" panose="02040503050406030204" pitchFamily="18" charset="0"/>
              </a:rPr>
              <a:t>Construction should begin in April 2019</a:t>
            </a:r>
          </a:p>
        </p:txBody>
      </p:sp>
      <p:pic>
        <p:nvPicPr>
          <p:cNvPr id="8" name="Picture 7" descr="C:\Users\Janet Randolph\AppData\Local\Microsoft\Windows\Temporary Internet Files\Content.IE5\VL13IT9U\IMG_0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520" y="3708399"/>
            <a:ext cx="3704552" cy="2959730"/>
          </a:xfrm>
          <a:prstGeom prst="rect">
            <a:avLst/>
          </a:prstGeom>
          <a:noFill/>
          <a:ln w="57150">
            <a:solidFill>
              <a:schemeClr val="accent2">
                <a:lumMod val="75000"/>
              </a:schemeClr>
            </a:solidFill>
          </a:ln>
        </p:spPr>
      </p:pic>
      <p:pic>
        <p:nvPicPr>
          <p:cNvPr id="9" name="Picture 8" descr="C:\Users\Janet Randolph\AppData\Local\Microsoft\Windows\Temporary Internet Files\Content.IE5\UB9LRO0T\IMG_03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209" y="3708399"/>
            <a:ext cx="3707491" cy="2959731"/>
          </a:xfrm>
          <a:prstGeom prst="rect">
            <a:avLst/>
          </a:prstGeom>
          <a:noFill/>
          <a:ln w="57150">
            <a:solidFill>
              <a:schemeClr val="accent2">
                <a:lumMod val="75000"/>
              </a:schemeClr>
            </a:solidFill>
          </a:ln>
        </p:spPr>
      </p:pic>
      <p:pic>
        <p:nvPicPr>
          <p:cNvPr id="10" name="Picture 9"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860" y="3429000"/>
            <a:ext cx="3088886" cy="3239129"/>
          </a:xfrm>
          <a:prstGeom prst="rect">
            <a:avLst/>
          </a:prstGeom>
          <a:noFill/>
          <a:ln>
            <a:noFill/>
          </a:ln>
        </p:spPr>
      </p:pic>
    </p:spTree>
    <p:extLst>
      <p:ext uri="{BB962C8B-B14F-4D97-AF65-F5344CB8AC3E}">
        <p14:creationId xmlns:p14="http://schemas.microsoft.com/office/powerpoint/2010/main" val="1983189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5960" y="456565"/>
            <a:ext cx="10515600" cy="986155"/>
          </a:xfrm>
          <a:prstGeom prst="rect">
            <a:avLst/>
          </a:prstGeom>
          <a:ln w="57150">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b="1" dirty="0">
                <a:latin typeface="Cambria" panose="02040503050406030204" pitchFamily="18" charset="0"/>
              </a:rPr>
              <a:t>Items Funded in CIP 2018-2022 Budget </a:t>
            </a:r>
          </a:p>
        </p:txBody>
      </p:sp>
      <p:sp>
        <p:nvSpPr>
          <p:cNvPr id="5" name="Rectangle 4"/>
          <p:cNvSpPr/>
          <p:nvPr/>
        </p:nvSpPr>
        <p:spPr>
          <a:xfrm>
            <a:off x="1051560" y="1889760"/>
            <a:ext cx="9789160" cy="1182824"/>
          </a:xfrm>
          <a:prstGeom prst="rect">
            <a:avLst/>
          </a:prstGeom>
        </p:spPr>
        <p:txBody>
          <a:bodyPr wrap="square">
            <a:spAutoFit/>
          </a:bodyPr>
          <a:lstStyle/>
          <a:p>
            <a:pPr marR="0" lvl="0" algn="ctr">
              <a:lnSpc>
                <a:spcPct val="107000"/>
              </a:lnSpc>
              <a:spcBef>
                <a:spcPts val="0"/>
              </a:spcBef>
              <a:spcAft>
                <a:spcPts val="800"/>
              </a:spcAft>
            </a:pPr>
            <a:r>
              <a:rPr lang="en-US"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Four other “Safety” requests for changes in the North Fair Oaks corridor will be studied in the year-long comprehensive Complete Streets overview. </a:t>
            </a:r>
          </a:p>
          <a:p>
            <a:pPr marR="0" lvl="0" algn="ctr">
              <a:lnSpc>
                <a:spcPct val="107000"/>
              </a:lnSpc>
              <a:spcBef>
                <a:spcPts val="0"/>
              </a:spcBef>
              <a:spcAft>
                <a:spcPts val="800"/>
              </a:spcAft>
            </a:pPr>
            <a:r>
              <a:rPr lang="en-US"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 </a:t>
            </a:r>
            <a:r>
              <a:rPr lang="en-US"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Results of that study are expected to be available by June 30, 2018.</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02640" y="3296704"/>
            <a:ext cx="10408920" cy="1815882"/>
          </a:xfrm>
          <a:prstGeom prst="rect">
            <a:avLst/>
          </a:prstGeom>
          <a:ln w="57150">
            <a:solidFill>
              <a:schemeClr val="accent2">
                <a:lumMod val="75000"/>
              </a:schemeClr>
            </a:solidFill>
          </a:ln>
        </p:spPr>
        <p:txBody>
          <a:bodyPr wrap="square">
            <a:spAutoFit/>
          </a:bodyPr>
          <a:lstStyle/>
          <a:p>
            <a:r>
              <a:rPr lang="en-US" sz="2800" dirty="0">
                <a:latin typeface="Cambria" panose="02040503050406030204" pitchFamily="18" charset="0"/>
              </a:rPr>
              <a:t>1.  Caution Sign near the Boys and Girls Club</a:t>
            </a:r>
          </a:p>
          <a:p>
            <a:r>
              <a:rPr lang="en-US" sz="2800" dirty="0">
                <a:latin typeface="Cambria" panose="02040503050406030204" pitchFamily="18" charset="0"/>
              </a:rPr>
              <a:t>2.  Repaving the street with noise reducing pavement </a:t>
            </a:r>
          </a:p>
          <a:p>
            <a:r>
              <a:rPr lang="en-US" sz="2800" dirty="0">
                <a:latin typeface="Cambria" panose="02040503050406030204" pitchFamily="18" charset="0"/>
              </a:rPr>
              <a:t>3.  Removal of Red zones  to be replaced with limited parking times </a:t>
            </a:r>
          </a:p>
          <a:p>
            <a:r>
              <a:rPr lang="en-US" sz="2800" dirty="0">
                <a:latin typeface="Cambria" panose="02040503050406030204" pitchFamily="18" charset="0"/>
              </a:rPr>
              <a:t>4. Pocket/angled Parking  </a:t>
            </a:r>
          </a:p>
        </p:txBody>
      </p:sp>
    </p:spTree>
    <p:extLst>
      <p:ext uri="{BB962C8B-B14F-4D97-AF65-F5344CB8AC3E}">
        <p14:creationId xmlns:p14="http://schemas.microsoft.com/office/powerpoint/2010/main" val="2697584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280" y="1808480"/>
            <a:ext cx="10515600" cy="4866639"/>
          </a:xfrm>
          <a:ln w="57150">
            <a:solidFill>
              <a:schemeClr val="accent2">
                <a:lumMod val="75000"/>
              </a:schemeClr>
            </a:solidFill>
          </a:ln>
        </p:spPr>
        <p:txBody>
          <a:bodyPr/>
          <a:lstStyle/>
          <a:p>
            <a:r>
              <a:rPr lang="en-US" dirty="0"/>
              <a:t> </a:t>
            </a:r>
            <a:r>
              <a:rPr lang="en-US" dirty="0">
                <a:latin typeface="Cambria" panose="02040503050406030204" pitchFamily="18" charset="0"/>
              </a:rPr>
              <a:t>Collaborate with Complete Streets to secure:</a:t>
            </a:r>
          </a:p>
          <a:p>
            <a:pPr marL="0" indent="0">
              <a:buNone/>
            </a:pPr>
            <a:r>
              <a:rPr lang="en-US" sz="2400" b="1" dirty="0">
                <a:latin typeface="Cambria" panose="02040503050406030204" pitchFamily="18" charset="0"/>
              </a:rPr>
              <a:t>     1. </a:t>
            </a:r>
            <a:r>
              <a:rPr lang="en-US" sz="2400" dirty="0">
                <a:latin typeface="Cambria" panose="02040503050406030204" pitchFamily="18" charset="0"/>
              </a:rPr>
              <a:t>a Caution Sign near the Boys and Girls Club, </a:t>
            </a:r>
          </a:p>
          <a:p>
            <a:pPr marL="0" indent="0">
              <a:buNone/>
            </a:pPr>
            <a:r>
              <a:rPr lang="en-US" sz="2400" b="1" dirty="0">
                <a:latin typeface="Cambria" panose="02040503050406030204" pitchFamily="18" charset="0"/>
              </a:rPr>
              <a:t>     2.  </a:t>
            </a:r>
            <a:r>
              <a:rPr lang="en-US" sz="2400" dirty="0">
                <a:latin typeface="Cambria" panose="02040503050406030204" pitchFamily="18" charset="0"/>
              </a:rPr>
              <a:t>Repaving the street with noise reducing pavement </a:t>
            </a:r>
          </a:p>
          <a:p>
            <a:pPr marL="0" indent="0">
              <a:buNone/>
            </a:pPr>
            <a:r>
              <a:rPr lang="en-US" sz="2400" b="1" dirty="0">
                <a:latin typeface="Cambria" panose="02040503050406030204" pitchFamily="18" charset="0"/>
              </a:rPr>
              <a:t>     3.  </a:t>
            </a:r>
            <a:r>
              <a:rPr lang="en-US" sz="2400" dirty="0">
                <a:latin typeface="Cambria" panose="02040503050406030204" pitchFamily="18" charset="0"/>
              </a:rPr>
              <a:t>Removal of Red zones  to be replaced with limited parking times  </a:t>
            </a:r>
          </a:p>
          <a:p>
            <a:pPr marL="0" indent="0">
              <a:buNone/>
            </a:pPr>
            <a:r>
              <a:rPr lang="en-US" sz="2400" dirty="0">
                <a:latin typeface="Cambria" panose="02040503050406030204" pitchFamily="18" charset="0"/>
              </a:rPr>
              <a:t>     </a:t>
            </a:r>
            <a:r>
              <a:rPr lang="en-US" sz="2400" b="1" dirty="0">
                <a:latin typeface="Cambria" panose="02040503050406030204" pitchFamily="18" charset="0"/>
              </a:rPr>
              <a:t>4. </a:t>
            </a:r>
            <a:r>
              <a:rPr lang="en-US" sz="2400" dirty="0">
                <a:latin typeface="Cambria" panose="02040503050406030204" pitchFamily="18" charset="0"/>
              </a:rPr>
              <a:t>Pocket/angled Parking  </a:t>
            </a:r>
          </a:p>
          <a:p>
            <a:r>
              <a:rPr lang="en-US" dirty="0">
                <a:latin typeface="Cambria" panose="02040503050406030204" pitchFamily="18" charset="0"/>
              </a:rPr>
              <a:t>Cleaner streets </a:t>
            </a:r>
          </a:p>
          <a:p>
            <a:r>
              <a:rPr lang="en-US" dirty="0">
                <a:latin typeface="Cambria" panose="02040503050406030204" pitchFamily="18" charset="0"/>
              </a:rPr>
              <a:t>Wider sidewalks for outdoor dinning </a:t>
            </a:r>
          </a:p>
          <a:p>
            <a:r>
              <a:rPr lang="en-US" dirty="0">
                <a:latin typeface="Cambria" panose="02040503050406030204" pitchFamily="18" charset="0"/>
              </a:rPr>
              <a:t>Store front improvements with distinctive color scheme  and style </a:t>
            </a:r>
          </a:p>
          <a:p>
            <a:r>
              <a:rPr lang="en-US" dirty="0">
                <a:latin typeface="Cambria" panose="02040503050406030204" pitchFamily="18" charset="0"/>
              </a:rPr>
              <a:t> More business i.e. Coffee shop, frozen yogurt/ice cream </a:t>
            </a:r>
          </a:p>
          <a:p>
            <a:pPr marL="0" indent="0">
              <a:buNone/>
            </a:pPr>
            <a:r>
              <a:rPr lang="en-US" dirty="0">
                <a:latin typeface="Cambria" panose="02040503050406030204" pitchFamily="18" charset="0"/>
              </a:rPr>
              <a:t> and to create jobs and community. </a:t>
            </a:r>
            <a:endParaRPr lang="en-US" dirty="0"/>
          </a:p>
        </p:txBody>
      </p:sp>
      <p:sp>
        <p:nvSpPr>
          <p:cNvPr id="4" name="Title 1"/>
          <p:cNvSpPr>
            <a:spLocks noGrp="1"/>
          </p:cNvSpPr>
          <p:nvPr>
            <p:ph type="title"/>
          </p:nvPr>
        </p:nvSpPr>
        <p:spPr>
          <a:xfrm>
            <a:off x="524107" y="365125"/>
            <a:ext cx="11218127" cy="1274103"/>
          </a:xfrm>
          <a:ln w="57150">
            <a:solidFill>
              <a:schemeClr val="accent2">
                <a:lumMod val="75000"/>
              </a:schemeClr>
            </a:solidFill>
          </a:ln>
        </p:spPr>
        <p:txBody>
          <a:bodyPr>
            <a:normAutofit fontScale="90000"/>
          </a:bodyPr>
          <a:lstStyle/>
          <a:p>
            <a:pPr algn="ctr"/>
            <a:r>
              <a:rPr lang="en-US" sz="5400" b="1" dirty="0">
                <a:latin typeface="Cambria" panose="02040503050406030204" pitchFamily="18" charset="0"/>
              </a:rPr>
              <a:t>  Remaining items and Future plans to Beautify and build community </a:t>
            </a:r>
          </a:p>
        </p:txBody>
      </p:sp>
    </p:spTree>
    <p:extLst>
      <p:ext uri="{BB962C8B-B14F-4D97-AF65-F5344CB8AC3E}">
        <p14:creationId xmlns:p14="http://schemas.microsoft.com/office/powerpoint/2010/main" val="108211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3" y="1449660"/>
            <a:ext cx="11050858" cy="5225460"/>
          </a:xfrm>
          <a:ln w="57150">
            <a:solidFill>
              <a:schemeClr val="accent2">
                <a:lumMod val="75000"/>
              </a:schemeClr>
            </a:solidFill>
          </a:ln>
        </p:spPr>
        <p:txBody>
          <a:bodyPr>
            <a:normAutofit fontScale="77500" lnSpcReduction="20000"/>
          </a:bodyPr>
          <a:lstStyle/>
          <a:p>
            <a:r>
              <a:rPr lang="en-US" b="1" dirty="0"/>
              <a:t>Create a Master Plan that includes land use affordability. </a:t>
            </a:r>
          </a:p>
          <a:p>
            <a:r>
              <a:rPr lang="en-US" b="1" dirty="0"/>
              <a:t>Just cause eviction laws (Like Glendale) </a:t>
            </a:r>
          </a:p>
          <a:p>
            <a:r>
              <a:rPr lang="en-US" b="1" dirty="0"/>
              <a:t>Relocation allowances for those being displaced (Like LA)</a:t>
            </a:r>
          </a:p>
          <a:p>
            <a:r>
              <a:rPr lang="en-US" b="1" dirty="0"/>
              <a:t>Incentivizing landlords to keep units affordable in exchange for solar and other green initiatives, and passing on the savings from solar to the residents ($3 for 2 months with solar at Jill and Anthony’s home, vs. $125 a month at a low income apt at Agape Court)</a:t>
            </a:r>
          </a:p>
          <a:p>
            <a:r>
              <a:rPr lang="en-US" b="1" dirty="0"/>
              <a:t>Opportunities of homeownership for low-income homeowners, including the financial education, and credit repair and first time homeowners financial assistance for affordable homeownership (like Housing Heritage Partners)</a:t>
            </a:r>
          </a:p>
          <a:p>
            <a:r>
              <a:rPr lang="en-US" b="1" dirty="0"/>
              <a:t>Allowing more financial viability by creating a secondary dwelling unit to be rented out (which also help renters to stay) </a:t>
            </a:r>
          </a:p>
          <a:p>
            <a:r>
              <a:rPr lang="en-US" b="1" dirty="0"/>
              <a:t>Allow higher density so that affordable units will be included (with IZ ordinance setting aside 15%)</a:t>
            </a:r>
          </a:p>
          <a:p>
            <a:r>
              <a:rPr lang="en-US" b="1" dirty="0"/>
              <a:t>Strengthen the IZ so that the in lieu fees are high enough to encourage the units to be built</a:t>
            </a:r>
          </a:p>
          <a:p>
            <a:r>
              <a:rPr lang="en-US" b="1" dirty="0"/>
              <a:t>Strengthen public transport, bike lanes and other forms of transport to have less car reliance, (parking is one of the biggest expense of housing). </a:t>
            </a:r>
          </a:p>
        </p:txBody>
      </p:sp>
      <p:sp>
        <p:nvSpPr>
          <p:cNvPr id="4" name="Title 1"/>
          <p:cNvSpPr>
            <a:spLocks noGrp="1"/>
          </p:cNvSpPr>
          <p:nvPr>
            <p:ph type="title"/>
          </p:nvPr>
        </p:nvSpPr>
        <p:spPr>
          <a:xfrm>
            <a:off x="0" y="182882"/>
            <a:ext cx="11719933" cy="999148"/>
          </a:xfrm>
          <a:ln w="57150">
            <a:solidFill>
              <a:schemeClr val="accent2">
                <a:lumMod val="75000"/>
              </a:schemeClr>
            </a:solidFill>
          </a:ln>
        </p:spPr>
        <p:txBody>
          <a:bodyPr>
            <a:normAutofit fontScale="90000"/>
          </a:bodyPr>
          <a:lstStyle/>
          <a:p>
            <a:pPr algn="ctr"/>
            <a:r>
              <a:rPr lang="en-US" sz="5400" b="1" dirty="0">
                <a:latin typeface="Cambria" panose="02040503050406030204" pitchFamily="18" charset="0"/>
              </a:rPr>
              <a:t>  </a:t>
            </a:r>
            <a:r>
              <a:rPr lang="en-US" sz="3200" b="1" dirty="0">
                <a:latin typeface="Cambria" panose="02040503050406030204" pitchFamily="18" charset="0"/>
              </a:rPr>
              <a:t>Remaining items and Future plans to prevent displacement and further gentrification</a:t>
            </a:r>
          </a:p>
        </p:txBody>
      </p:sp>
    </p:spTree>
    <p:extLst>
      <p:ext uri="{BB962C8B-B14F-4D97-AF65-F5344CB8AC3E}">
        <p14:creationId xmlns:p14="http://schemas.microsoft.com/office/powerpoint/2010/main" val="108718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95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 </a:t>
            </a:r>
            <a:r>
              <a:rPr lang="en-US" b="1">
                <a:solidFill>
                  <a:srgbClr val="FFFFFF"/>
                </a:solidFill>
                <a:latin typeface="Cambria" panose="02040503050406030204" pitchFamily="18" charset="0"/>
              </a:rPr>
              <a:t>We are just getting started </a:t>
            </a:r>
          </a:p>
        </p:txBody>
      </p:sp>
      <p:pic>
        <p:nvPicPr>
          <p:cNvPr id="4" name="Picture 3" descr="A picture containing person&#10;&#10;Description automatically generated">
            <a:extLst>
              <a:ext uri="{FF2B5EF4-FFF2-40B4-BE49-F238E27FC236}">
                <a16:creationId xmlns:a16="http://schemas.microsoft.com/office/drawing/2014/main" id="{B7CD2555-2C71-4F5D-8C52-B4E240D3BAC9}"/>
              </a:ext>
            </a:extLst>
          </p:cNvPr>
          <p:cNvPicPr>
            <a:picLocks noChangeAspect="1"/>
          </p:cNvPicPr>
          <p:nvPr/>
        </p:nvPicPr>
        <p:blipFill rotWithShape="1">
          <a:blip r:embed="rId2"/>
          <a:srcRect r="1" b="24914"/>
          <a:stretch/>
        </p:blipFill>
        <p:spPr>
          <a:xfrm>
            <a:off x="401948" y="367072"/>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872761" y="724829"/>
            <a:ext cx="3581298" cy="5045258"/>
          </a:xfrm>
        </p:spPr>
        <p:txBody>
          <a:bodyPr anchor="ctr">
            <a:noAutofit/>
          </a:bodyPr>
          <a:lstStyle/>
          <a:p>
            <a:r>
              <a:rPr lang="en-US" dirty="0">
                <a:solidFill>
                  <a:srgbClr val="FFFFFF"/>
                </a:solidFill>
                <a:latin typeface="Cambria" panose="02040503050406030204" pitchFamily="18" charset="0"/>
              </a:rPr>
              <a:t>We have received  7 of our 15 items on our ask list</a:t>
            </a:r>
          </a:p>
          <a:p>
            <a:r>
              <a:rPr lang="en-US" dirty="0">
                <a:solidFill>
                  <a:srgbClr val="FFFFFF"/>
                </a:solidFill>
                <a:latin typeface="Cambria" panose="02040503050406030204" pitchFamily="18" charset="0"/>
              </a:rPr>
              <a:t>We need to oversee the  implementation of the items to be received as well as  work on the remaining items and these future dreams. </a:t>
            </a:r>
          </a:p>
          <a:p>
            <a:pPr marL="0" indent="0">
              <a:buNone/>
            </a:pPr>
            <a:endParaRPr lang="en-US" dirty="0">
              <a:solidFill>
                <a:srgbClr val="FFFFFF"/>
              </a:solidFill>
            </a:endParaRPr>
          </a:p>
          <a:p>
            <a:pPr marL="0" indent="0">
              <a:buNone/>
            </a:pPr>
            <a:r>
              <a:rPr lang="en-US" b="1" dirty="0">
                <a:solidFill>
                  <a:srgbClr val="FFFFFF"/>
                </a:solidFill>
                <a:latin typeface="Cambria" panose="02040503050406030204" pitchFamily="18" charset="0"/>
              </a:rPr>
              <a:t>How can we , will we do it?</a:t>
            </a:r>
          </a:p>
        </p:txBody>
      </p:sp>
    </p:spTree>
    <p:extLst>
      <p:ext uri="{BB962C8B-B14F-4D97-AF65-F5344CB8AC3E}">
        <p14:creationId xmlns:p14="http://schemas.microsoft.com/office/powerpoint/2010/main" val="9753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US" sz="4100" dirty="0"/>
              <a:t> </a:t>
            </a:r>
            <a:r>
              <a:rPr lang="en-US" sz="4100" b="1" dirty="0">
                <a:latin typeface="Cambria" panose="02040503050406030204" pitchFamily="18" charset="0"/>
              </a:rPr>
              <a:t>Staff, training and capacity building needed to complete the job</a:t>
            </a:r>
          </a:p>
        </p:txBody>
      </p:sp>
      <p:pic>
        <p:nvPicPr>
          <p:cNvPr id="5" name="Picture 4" descr="A picture containing indoor, wall, person, floor&#10;&#10;Description automatically generated">
            <a:extLst>
              <a:ext uri="{FF2B5EF4-FFF2-40B4-BE49-F238E27FC236}">
                <a16:creationId xmlns:a16="http://schemas.microsoft.com/office/drawing/2014/main" id="{04DA4527-9BE6-4C58-9A0B-0C5E616ABE20}"/>
              </a:ext>
            </a:extLst>
          </p:cNvPr>
          <p:cNvPicPr>
            <a:picLocks noChangeAspect="1"/>
          </p:cNvPicPr>
          <p:nvPr/>
        </p:nvPicPr>
        <p:blipFill rotWithShape="1">
          <a:blip r:embed="rId2">
            <a:extLst>
              <a:ext uri="{28A0092B-C50C-407E-A947-70E740481C1C}">
                <a14:useLocalDpi xmlns:a14="http://schemas.microsoft.com/office/drawing/2010/main" val="0"/>
              </a:ext>
            </a:extLst>
          </a:blip>
          <a:srcRect l="17924" t="5116" r="21493" b="41315"/>
          <a:stretch/>
        </p:blipFill>
        <p:spPr>
          <a:xfrm rot="5400000">
            <a:off x="-581937" y="1396768"/>
            <a:ext cx="6125618" cy="4062334"/>
          </a:xfrm>
          <a:prstGeom prst="rect">
            <a:avLst/>
          </a:prstGeom>
        </p:spPr>
      </p:pic>
      <p:sp>
        <p:nvSpPr>
          <p:cNvPr id="3" name="Content Placeholder 2"/>
          <p:cNvSpPr>
            <a:spLocks noGrp="1"/>
          </p:cNvSpPr>
          <p:nvPr>
            <p:ph idx="1"/>
          </p:nvPr>
        </p:nvSpPr>
        <p:spPr>
          <a:xfrm>
            <a:off x="5069940" y="2322576"/>
            <a:ext cx="6172200" cy="3858768"/>
          </a:xfrm>
        </p:spPr>
        <p:txBody>
          <a:bodyPr>
            <a:normAutofit/>
          </a:bodyPr>
          <a:lstStyle/>
          <a:p>
            <a:pPr marL="0" indent="0">
              <a:buNone/>
            </a:pPr>
            <a:r>
              <a:rPr lang="en-US" sz="1700" dirty="0">
                <a:latin typeface="Cambria" panose="02040503050406030204" pitchFamily="18" charset="0"/>
              </a:rPr>
              <a:t>The work ahead will require continued administrative assistant to oversee and coordinate, and collaborate with the city and community. This involves o</a:t>
            </a:r>
            <a:r>
              <a:rPr lang="en-US" sz="1700" dirty="0"/>
              <a:t>ne-on-ones with stakeholders and key leaders, pastors, business owners, </a:t>
            </a:r>
          </a:p>
          <a:p>
            <a:pPr marL="0" indent="0">
              <a:buNone/>
            </a:pPr>
            <a:endParaRPr lang="en-US" sz="1700" dirty="0">
              <a:latin typeface="Cambria" panose="02040503050406030204" pitchFamily="18" charset="0"/>
            </a:endParaRPr>
          </a:p>
          <a:p>
            <a:pPr marL="0" indent="0">
              <a:buNone/>
            </a:pPr>
            <a:r>
              <a:rPr lang="en-US" sz="1700" dirty="0">
                <a:latin typeface="Cambria" panose="02040503050406030204" pitchFamily="18" charset="0"/>
              </a:rPr>
              <a:t>Janet Randolph has been assisting our effort since late 2016. </a:t>
            </a:r>
          </a:p>
          <a:p>
            <a:pPr marL="0" indent="0">
              <a:buNone/>
            </a:pPr>
            <a:r>
              <a:rPr lang="en-US" sz="1700" dirty="0">
                <a:latin typeface="Cambria" panose="02040503050406030204" pitchFamily="18" charset="0"/>
              </a:rPr>
              <a:t>Janet is a Pasadena 3</a:t>
            </a:r>
            <a:r>
              <a:rPr lang="en-US" sz="1700" baseline="30000" dirty="0">
                <a:latin typeface="Cambria" panose="02040503050406030204" pitchFamily="18" charset="0"/>
              </a:rPr>
              <a:t>rd</a:t>
            </a:r>
            <a:r>
              <a:rPr lang="en-US" sz="1700" dirty="0">
                <a:latin typeface="Cambria" panose="02040503050406030204" pitchFamily="18" charset="0"/>
              </a:rPr>
              <a:t> generation  Pasadena native that remembers </a:t>
            </a:r>
          </a:p>
          <a:p>
            <a:pPr marL="0" indent="0">
              <a:buNone/>
            </a:pPr>
            <a:r>
              <a:rPr lang="en-US" sz="1700" dirty="0">
                <a:latin typeface="Cambria" panose="02040503050406030204" pitchFamily="18" charset="0"/>
              </a:rPr>
              <a:t>N. Fair Oaks when it was  a vibrant and safe  community and </a:t>
            </a:r>
          </a:p>
          <a:p>
            <a:pPr marL="0" indent="0">
              <a:buNone/>
            </a:pPr>
            <a:r>
              <a:rPr lang="en-US" sz="1700" dirty="0">
                <a:latin typeface="Cambria" panose="02040503050406030204" pitchFamily="18" charset="0"/>
              </a:rPr>
              <a:t>Today Pastor John Steward, of the New Guiding Light Missionary Baptist Church works with MHCH two hours a week to continue building the relational network among the N. Fair Oaks Churches to get the job done. </a:t>
            </a:r>
          </a:p>
        </p:txBody>
      </p:sp>
    </p:spTree>
    <p:extLst>
      <p:ext uri="{BB962C8B-B14F-4D97-AF65-F5344CB8AC3E}">
        <p14:creationId xmlns:p14="http://schemas.microsoft.com/office/powerpoint/2010/main" val="31636404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17" y="223737"/>
            <a:ext cx="10515600" cy="1058390"/>
          </a:xfrm>
          <a:ln w="57150">
            <a:solidFill>
              <a:schemeClr val="accent2">
                <a:lumMod val="75000"/>
              </a:schemeClr>
            </a:solidFill>
          </a:ln>
        </p:spPr>
        <p:txBody>
          <a:bodyPr>
            <a:normAutofit/>
          </a:bodyPr>
          <a:lstStyle/>
          <a:p>
            <a:pPr algn="ctr"/>
            <a:r>
              <a:rPr lang="en-US" sz="6000" b="1" dirty="0">
                <a:latin typeface="Cambria" panose="02040503050406030204" pitchFamily="18" charset="0"/>
              </a:rPr>
              <a:t>Our Partners- IMA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935" y="1282127"/>
            <a:ext cx="5947923" cy="3289873"/>
          </a:xfrm>
          <a:prstGeom prst="rect">
            <a:avLst/>
          </a:prstGeom>
        </p:spPr>
      </p:pic>
      <p:sp>
        <p:nvSpPr>
          <p:cNvPr id="6" name="Rectangle 5"/>
          <p:cNvSpPr/>
          <p:nvPr/>
        </p:nvSpPr>
        <p:spPr>
          <a:xfrm>
            <a:off x="760918" y="4649821"/>
            <a:ext cx="10515599" cy="1892826"/>
          </a:xfrm>
          <a:prstGeom prst="rect">
            <a:avLst/>
          </a:prstGeom>
          <a:ln w="57150">
            <a:solidFill>
              <a:schemeClr val="accent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Interdenominational Ministerial Alliance–(an association of African American pastors that has been active in Pasadena for nearly 80 years)  They have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and continues to be on the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cutting edge of Justice for minorities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Their efforts to bring mutual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respect, and harmony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to the City of Pasadena through inspirational moral leadership have included several paramount civil rights victories for the city. </a:t>
            </a:r>
            <a:endPar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In recent years they have been doing resource fairs for this community, mostly with a focus as a “job fair”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But the fairs were for the community not by the community.</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299997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19" y="223736"/>
            <a:ext cx="4844193" cy="4280809"/>
          </a:xfrm>
          <a:ln w="57150">
            <a:solidFill>
              <a:schemeClr val="accent2">
                <a:lumMod val="75000"/>
              </a:schemeClr>
            </a:solidFill>
          </a:ln>
        </p:spPr>
        <p:txBody>
          <a:bodyPr>
            <a:normAutofit fontScale="90000"/>
          </a:bodyPr>
          <a:lstStyle/>
          <a:p>
            <a:pPr algn="ctr"/>
            <a:r>
              <a:rPr lang="en-US" sz="6000" b="1" dirty="0">
                <a:latin typeface="Cambria" panose="02040503050406030204" pitchFamily="18" charset="0"/>
              </a:rPr>
              <a:t>Our Partners- N Fair Oaks Churches, and the city of Pasadena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596969"/>
            <a:ext cx="5825970" cy="3222419"/>
          </a:xfrm>
          <a:prstGeom prst="rect">
            <a:avLst/>
          </a:prstGeom>
        </p:spPr>
      </p:pic>
      <p:sp>
        <p:nvSpPr>
          <p:cNvPr id="6" name="Rectangle 5"/>
          <p:cNvSpPr/>
          <p:nvPr/>
        </p:nvSpPr>
        <p:spPr>
          <a:xfrm>
            <a:off x="760918" y="4649821"/>
            <a:ext cx="10515599" cy="1892826"/>
          </a:xfrm>
          <a:prstGeom prst="rect">
            <a:avLst/>
          </a:prstGeom>
          <a:ln w="57150">
            <a:solidFill>
              <a:schemeClr val="accent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Interdenominational Ministerial Alliance–(an association of African American pastors that has been active in Pasadena for nearly 80 years)  They have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and continues to be on the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cutting edge of Justice for minorities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Their efforts to bring mutual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respect, and harmony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to the City of Pasadena through inspirational moral leadership have included several paramount civil rights victories for the city. </a:t>
            </a:r>
            <a:endPar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In recent years they have been doing resource fairs for this community, mostly with a focus as a “job fair”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mn-ea"/>
                <a:cs typeface="+mn-cs"/>
              </a:rPr>
              <a:t>But the fairs were for the community not by the community.</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57793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latin typeface="Cambria" panose="02040503050406030204" pitchFamily="18" charset="0"/>
              </a:rPr>
              <a:t>The complete Streets Coalition</a:t>
            </a:r>
            <a:br>
              <a:rPr lang="en-US" sz="3600" b="1" dirty="0"/>
            </a:br>
            <a:endParaRPr lang="es-419" sz="3600" b="1" dirty="0"/>
          </a:p>
        </p:txBody>
      </p:sp>
      <p:pic>
        <p:nvPicPr>
          <p:cNvPr id="2050" name="Picture 2" descr="https://palmettobaydowntown.files.wordpress.com/2014/09/completestreet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1690687"/>
            <a:ext cx="8209547" cy="528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57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836" y="1219330"/>
            <a:ext cx="10515600" cy="5526910"/>
          </a:xfrm>
          <a:ln w="57150">
            <a:solidFill>
              <a:schemeClr val="accent2">
                <a:lumMod val="75000"/>
              </a:schemeClr>
            </a:solidFill>
          </a:ln>
        </p:spPr>
        <p:txBody>
          <a:bodyPr>
            <a:noAutofit/>
          </a:bodyPr>
          <a:lstStyle/>
          <a:p>
            <a:r>
              <a:rPr lang="en-US" sz="1800" b="1" dirty="0">
                <a:latin typeface="Cambria" panose="02040503050406030204" pitchFamily="18" charset="0"/>
              </a:rPr>
              <a:t>We have work long and hard</a:t>
            </a:r>
            <a:r>
              <a:rPr lang="en-US" sz="1800" dirty="0">
                <a:latin typeface="Cambria" panose="02040503050406030204" pitchFamily="18" charset="0"/>
              </a:rPr>
              <a:t>, starting May, 2015, when we partnered with churches to </a:t>
            </a:r>
            <a:r>
              <a:rPr lang="en-US" sz="1800" b="1" dirty="0">
                <a:latin typeface="Cambria" panose="02040503050406030204" pitchFamily="18" charset="0"/>
              </a:rPr>
              <a:t>s</a:t>
            </a:r>
            <a:r>
              <a:rPr lang="en-US" sz="1800" dirty="0">
                <a:latin typeface="Cambria" panose="02040503050406030204" pitchFamily="18" charset="0"/>
              </a:rPr>
              <a:t>urvey the community, to find out the concerns and dreams of the 18 businesses, 10 churches and residents between Woodbury and Howard.  From this effort community leaders emerged to help plan the highly successful </a:t>
            </a:r>
            <a:r>
              <a:rPr lang="en-US" sz="1800" b="1" dirty="0">
                <a:latin typeface="Cambria" panose="02040503050406030204" pitchFamily="18" charset="0"/>
              </a:rPr>
              <a:t>Northwest Job Fest </a:t>
            </a:r>
            <a:r>
              <a:rPr lang="en-US" sz="1800" dirty="0">
                <a:latin typeface="Cambria" panose="02040503050406030204" pitchFamily="18" charset="0"/>
              </a:rPr>
              <a:t>where the community came together for a fun festive day applying for jobs, free haircuts, dress shirts, games for kids of all ages, audition for adults to be on the stage where pastors and dignitaries also stood celebrating the neighborhood and its history and talent. </a:t>
            </a:r>
          </a:p>
          <a:p>
            <a:r>
              <a:rPr lang="en-US" sz="1800" dirty="0">
                <a:latin typeface="Cambria" panose="02040503050406030204" pitchFamily="18" charset="0"/>
              </a:rPr>
              <a:t>In response to the safety concerns about the 65,000 cars  speeding down Fair Oaks, in 2016 we hosted the </a:t>
            </a:r>
            <a:r>
              <a:rPr lang="en-US" sz="1800" b="1" dirty="0">
                <a:latin typeface="Cambria" panose="02040503050406030204" pitchFamily="18" charset="0"/>
              </a:rPr>
              <a:t>NW Gathering in partnership with the Complete Streets Coalition </a:t>
            </a:r>
            <a:r>
              <a:rPr lang="en-US" sz="1800" dirty="0">
                <a:latin typeface="Cambria" panose="02040503050406030204" pitchFamily="18" charset="0"/>
              </a:rPr>
              <a:t>began efforts to gain the support of the North West Commission and Councilmember Hampton so we could realize our dreams for North Fair Oaks. The community came out and spoke at Commission meeting presenting a list of 15 “ASKS”. </a:t>
            </a:r>
          </a:p>
          <a:p>
            <a:r>
              <a:rPr lang="en-US" sz="1800" dirty="0">
                <a:latin typeface="Cambria" panose="02040503050406030204" pitchFamily="18" charset="0"/>
              </a:rPr>
              <a:t>In 2017 we enjoyed </a:t>
            </a:r>
            <a:r>
              <a:rPr lang="en-US" sz="1800" b="1" dirty="0">
                <a:latin typeface="Cambria" panose="02040503050406030204" pitchFamily="18" charset="0"/>
              </a:rPr>
              <a:t>Walking the Corridor with Councilmember Hampton</a:t>
            </a:r>
            <a:r>
              <a:rPr lang="en-US" sz="1800" dirty="0">
                <a:latin typeface="Cambria" panose="02040503050406030204" pitchFamily="18" charset="0"/>
              </a:rPr>
              <a:t> and other city staff who shared information to assist us in our efforts to move forward. The Transportation Advisory Committee voiced unwavering support.  We wrote to the Pasadena City Council and attended multiple Council meetings to present our letters with 87 signatures of people within our N Fair Oaks corridor.  </a:t>
            </a:r>
          </a:p>
          <a:p>
            <a:r>
              <a:rPr lang="en-US" sz="1800" dirty="0">
                <a:latin typeface="Cambria" panose="02040503050406030204" pitchFamily="18" charset="0"/>
              </a:rPr>
              <a:t>We enjoyed the</a:t>
            </a:r>
            <a:r>
              <a:rPr lang="en-US" sz="1800" b="1" dirty="0">
                <a:latin typeface="Cambria" panose="02040503050406030204" pitchFamily="18" charset="0"/>
              </a:rPr>
              <a:t> Damascus Road Church Mission Team </a:t>
            </a:r>
            <a:r>
              <a:rPr lang="en-US" sz="1800" dirty="0">
                <a:latin typeface="Cambria" panose="02040503050406030204" pitchFamily="18" charset="0"/>
              </a:rPr>
              <a:t>that came from Tucson, AZ during spring break for a week. They painted over graffiti, played with kids, spent time with elderly disabled neighbors in two N Fair Oaks nursing homes, and to roll up their selves to clean up on the street. Estella at Rio Meat Market’s opened her doors. </a:t>
            </a:r>
          </a:p>
          <a:p>
            <a:r>
              <a:rPr lang="en-US" sz="1800" b="1" dirty="0">
                <a:latin typeface="Cambria" panose="02040503050406030204" pitchFamily="18" charset="0"/>
              </a:rPr>
              <a:t>May 8</a:t>
            </a:r>
            <a:r>
              <a:rPr lang="en-US" sz="1800" b="1" baseline="30000" dirty="0">
                <a:latin typeface="Cambria" panose="02040503050406030204" pitchFamily="18" charset="0"/>
              </a:rPr>
              <a:t>th</a:t>
            </a:r>
            <a:r>
              <a:rPr lang="en-US" sz="1800" b="1" dirty="0">
                <a:latin typeface="Cambria" panose="02040503050406030204" pitchFamily="18" charset="0"/>
              </a:rPr>
              <a:t>, 2017 Council Victory ! We won 7 of the 15 items we asked for!! </a:t>
            </a:r>
          </a:p>
        </p:txBody>
      </p:sp>
      <p:sp>
        <p:nvSpPr>
          <p:cNvPr id="4" name="Title 1"/>
          <p:cNvSpPr>
            <a:spLocks noGrp="1"/>
          </p:cNvSpPr>
          <p:nvPr>
            <p:ph type="title"/>
          </p:nvPr>
        </p:nvSpPr>
        <p:spPr>
          <a:xfrm>
            <a:off x="810638" y="252919"/>
            <a:ext cx="10515600" cy="823527"/>
          </a:xfrm>
          <a:ln w="57150">
            <a:solidFill>
              <a:schemeClr val="accent2">
                <a:lumMod val="75000"/>
              </a:schemeClr>
            </a:solidFill>
          </a:ln>
        </p:spPr>
        <p:txBody>
          <a:bodyPr>
            <a:noAutofit/>
          </a:bodyPr>
          <a:lstStyle/>
          <a:p>
            <a:pPr algn="ctr"/>
            <a:r>
              <a:rPr lang="en-US" sz="6000" b="1" dirty="0">
                <a:latin typeface="Cambria" panose="02040503050406030204" pitchFamily="18" charset="0"/>
              </a:rPr>
              <a:t> Our History</a:t>
            </a:r>
            <a:endParaRPr lang="x-none" sz="6000" b="1" dirty="0">
              <a:latin typeface="Cambria" panose="02040503050406030204" pitchFamily="18" charset="0"/>
            </a:endParaRPr>
          </a:p>
        </p:txBody>
      </p:sp>
    </p:spTree>
    <p:extLst>
      <p:ext uri="{BB962C8B-B14F-4D97-AF65-F5344CB8AC3E}">
        <p14:creationId xmlns:p14="http://schemas.microsoft.com/office/powerpoint/2010/main" val="319722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37">
            <a:extLst>
              <a:ext uri="{FF2B5EF4-FFF2-40B4-BE49-F238E27FC236}">
                <a16:creationId xmlns:a16="http://schemas.microsoft.com/office/drawing/2014/main" id="{7E6CA27E-BEE7-49F6-9FBE-99A7492A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https://media.licdn.com/mpr/mpr/p/6/005/08c/270/09899e4.jpg">
            <a:extLst>
              <a:ext uri="{FF2B5EF4-FFF2-40B4-BE49-F238E27FC236}">
                <a16:creationId xmlns:a16="http://schemas.microsoft.com/office/drawing/2014/main" id="{28E3C398-EE0C-4AFD-8680-B86869ABB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 r="2" b="22358"/>
          <a:stretch/>
        </p:blipFill>
        <p:spPr bwMode="auto">
          <a:xfrm>
            <a:off x="6256023" y="4356163"/>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9744" y="365125"/>
            <a:ext cx="8679305" cy="1325563"/>
          </a:xfrm>
        </p:spPr>
        <p:txBody>
          <a:bodyPr>
            <a:normAutofit fontScale="90000"/>
          </a:bodyPr>
          <a:lstStyle/>
          <a:p>
            <a:pPr>
              <a:lnSpc>
                <a:spcPct val="90000"/>
              </a:lnSpc>
            </a:pPr>
            <a:r>
              <a:rPr lang="en-US" sz="5400" b="1" dirty="0">
                <a:latin typeface="Cambria" panose="02040503050406030204" pitchFamily="18" charset="0"/>
              </a:rPr>
              <a:t>Our Strategy: </a:t>
            </a:r>
            <a:r>
              <a:rPr lang="en-US" b="1" dirty="0">
                <a:latin typeface="Cambria" panose="02040503050406030204" pitchFamily="18" charset="0"/>
              </a:rPr>
              <a:t>Phase 1: </a:t>
            </a:r>
            <a:br>
              <a:rPr lang="en-US" b="1" dirty="0">
                <a:latin typeface="Cambria" panose="02040503050406030204" pitchFamily="18" charset="0"/>
              </a:rPr>
            </a:br>
            <a:r>
              <a:rPr lang="en-US" b="1" dirty="0">
                <a:latin typeface="Cambria" panose="02040503050406030204" pitchFamily="18" charset="0"/>
              </a:rPr>
              <a:t>Listening-Surveys and Fund Raising </a:t>
            </a:r>
            <a:endParaRPr lang="es-419" b="1" dirty="0">
              <a:latin typeface="Cambria" panose="02040503050406030204" pitchFamily="18" charset="0"/>
            </a:endParaRPr>
          </a:p>
        </p:txBody>
      </p:sp>
      <p:sp>
        <p:nvSpPr>
          <p:cNvPr id="3" name="Content Placeholder 2"/>
          <p:cNvSpPr>
            <a:spLocks noGrp="1"/>
          </p:cNvSpPr>
          <p:nvPr>
            <p:ph idx="1"/>
          </p:nvPr>
        </p:nvSpPr>
        <p:spPr>
          <a:xfrm>
            <a:off x="838200" y="2015406"/>
            <a:ext cx="5097779" cy="4065986"/>
          </a:xfrm>
        </p:spPr>
        <p:txBody>
          <a:bodyPr anchor="t">
            <a:noAutofit/>
          </a:bodyPr>
          <a:lstStyle/>
          <a:p>
            <a:pPr marL="0" indent="0">
              <a:buNone/>
            </a:pPr>
            <a:r>
              <a:rPr lang="en-US" sz="2800" dirty="0">
                <a:solidFill>
                  <a:schemeClr val="bg1"/>
                </a:solidFill>
              </a:rPr>
              <a:t>Our team is surveying the: </a:t>
            </a:r>
          </a:p>
          <a:p>
            <a:r>
              <a:rPr lang="en-US" sz="2800" dirty="0">
                <a:solidFill>
                  <a:schemeClr val="bg1"/>
                </a:solidFill>
              </a:rPr>
              <a:t>10 Churches</a:t>
            </a:r>
          </a:p>
          <a:p>
            <a:r>
              <a:rPr lang="en-US" sz="2800" dirty="0">
                <a:solidFill>
                  <a:schemeClr val="bg1"/>
                </a:solidFill>
              </a:rPr>
              <a:t>18 Businesses</a:t>
            </a:r>
          </a:p>
          <a:p>
            <a:r>
              <a:rPr lang="en-US" sz="2800" dirty="0">
                <a:solidFill>
                  <a:schemeClr val="bg1"/>
                </a:solidFill>
              </a:rPr>
              <a:t>Many Nonprofits (nursing homes)</a:t>
            </a:r>
          </a:p>
          <a:p>
            <a:r>
              <a:rPr lang="en-US" sz="2800" dirty="0">
                <a:solidFill>
                  <a:schemeClr val="bg1"/>
                </a:solidFill>
              </a:rPr>
              <a:t>Residents</a:t>
            </a:r>
          </a:p>
          <a:p>
            <a:pPr marL="0" indent="0">
              <a:buNone/>
            </a:pPr>
            <a:r>
              <a:rPr lang="en-US" sz="2800" dirty="0">
                <a:solidFill>
                  <a:schemeClr val="bg1"/>
                </a:solidFill>
              </a:rPr>
              <a:t>Our goal was  to survey 50% of the target area from Woodbury to Howard by mid-July and we met that goal.</a:t>
            </a:r>
            <a:endParaRPr lang="es-419" sz="2800" dirty="0">
              <a:solidFill>
                <a:schemeClr val="bg1"/>
              </a:solidFill>
            </a:endParaRPr>
          </a:p>
        </p:txBody>
      </p:sp>
      <p:sp>
        <p:nvSpPr>
          <p:cNvPr id="5" name="Footer Placeholder 4"/>
          <p:cNvSpPr>
            <a:spLocks noGrp="1"/>
          </p:cNvSpPr>
          <p:nvPr>
            <p:ph type="ftr" sz="quarter" idx="11"/>
          </p:nvPr>
        </p:nvSpPr>
        <p:spPr>
          <a:xfrm>
            <a:off x="838200" y="6356350"/>
            <a:ext cx="4301613"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alpha val="80000"/>
                  </a:srgbClr>
                </a:solidFill>
                <a:effectLst/>
                <a:uLnTx/>
                <a:uFillTx/>
                <a:latin typeface="Calibri"/>
                <a:ea typeface="+mn-ea"/>
                <a:cs typeface="+mn-cs"/>
              </a:rPr>
              <a:t>Footer Text</a:t>
            </a:r>
          </a:p>
        </p:txBody>
      </p:sp>
      <p:sp>
        <p:nvSpPr>
          <p:cNvPr id="4" name="Date Placeholder 3"/>
          <p:cNvSpPr>
            <a:spLocks noGrp="1"/>
          </p:cNvSpPr>
          <p:nvPr>
            <p:ph type="dt" sz="half" idx="10"/>
          </p:nvPr>
        </p:nvSpPr>
        <p:spPr>
          <a:xfrm>
            <a:off x="5729523" y="6356350"/>
            <a:ext cx="235259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11D738E-8962-435F-8C43-147B8DD7E819}" type="datetime1">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4/27/2019</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496550" y="6356350"/>
            <a:ext cx="857249" cy="365125"/>
          </a:xfrm>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BA9B540C-44DA-4F69-89C9-7C84606640D3}" type="slidenum">
              <a:rPr kumimoji="0" 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12" name="Picture 2" descr="http://news.softpedia.com/images/news2/Human-Ears-Also-Create-Sounds-of-Their-Own-2.jpg">
            <a:extLst>
              <a:ext uri="{FF2B5EF4-FFF2-40B4-BE49-F238E27FC236}">
                <a16:creationId xmlns:a16="http://schemas.microsoft.com/office/drawing/2014/main" id="{AD59A5A9-2A03-4319-A7A7-FAB84937B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094" y="1178312"/>
            <a:ext cx="2119705" cy="332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9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b="1" dirty="0">
                <a:latin typeface="Cambria" panose="02040503050406030204" pitchFamily="18" charset="0"/>
              </a:rPr>
              <a:t>Survey totals and results</a:t>
            </a:r>
            <a:endParaRPr lang="es-419" sz="5400" b="1" dirty="0">
              <a:latin typeface="Cambria" panose="02040503050406030204" pitchFamily="18" charset="0"/>
            </a:endParaRPr>
          </a:p>
        </p:txBody>
      </p:sp>
      <p:sp>
        <p:nvSpPr>
          <p:cNvPr id="3" name="Content Placeholder 2"/>
          <p:cNvSpPr>
            <a:spLocks noGrp="1"/>
          </p:cNvSpPr>
          <p:nvPr>
            <p:ph idx="1"/>
          </p:nvPr>
        </p:nvSpPr>
        <p:spPr/>
        <p:txBody>
          <a:bodyPr/>
          <a:lstStyle/>
          <a:p>
            <a:endParaRPr lang="en-US" dirty="0"/>
          </a:p>
          <a:p>
            <a:r>
              <a:rPr lang="en-US" dirty="0"/>
              <a:t>150 surveys conducted  (we have  a copy of the survey in English and Spanish in your packets)</a:t>
            </a:r>
          </a:p>
          <a:p>
            <a:pPr marL="0" indent="0">
              <a:buNone/>
            </a:pPr>
            <a:endParaRPr lang="en-US" dirty="0"/>
          </a:p>
          <a:p>
            <a:r>
              <a:rPr lang="en-US" dirty="0"/>
              <a:t>We have a list of the results (we  a copy of this for you in your packets)</a:t>
            </a:r>
          </a:p>
          <a:p>
            <a:pPr marL="0" indent="0">
              <a:buNone/>
            </a:pPr>
            <a:endParaRPr lang="en-US" dirty="0"/>
          </a:p>
          <a:p>
            <a:pPr marL="0" indent="0">
              <a:buNone/>
            </a:pPr>
            <a:endParaRPr lang="es-419" dirty="0"/>
          </a:p>
        </p:txBody>
      </p:sp>
    </p:spTree>
    <p:extLst>
      <p:ext uri="{BB962C8B-B14F-4D97-AF65-F5344CB8AC3E}">
        <p14:creationId xmlns:p14="http://schemas.microsoft.com/office/powerpoint/2010/main" val="295509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TotalTime>
  <Words>1903</Words>
  <Application>Microsoft Office PowerPoint</Application>
  <PresentationFormat>Widescreen</PresentationFormat>
  <Paragraphs>211</Paragraphs>
  <Slides>37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Cambria</vt:lpstr>
      <vt:lpstr>Papyrus</vt:lpstr>
      <vt:lpstr>Times New Roman</vt:lpstr>
      <vt:lpstr>Office Theme</vt:lpstr>
      <vt:lpstr>1_Office Theme</vt:lpstr>
      <vt:lpstr>PowerPoint Presentation</vt:lpstr>
      <vt:lpstr> Our Mission </vt:lpstr>
      <vt:lpstr> Our Goal(s)   </vt:lpstr>
      <vt:lpstr>Our Partners- IMA </vt:lpstr>
      <vt:lpstr>Our Partners- N Fair Oaks Churches, and the city of Pasadena </vt:lpstr>
      <vt:lpstr>The complete Streets Coalition </vt:lpstr>
      <vt:lpstr> Our History</vt:lpstr>
      <vt:lpstr>Our Strategy: Phase 1:  Listening-Surveys and Fund Raising </vt:lpstr>
      <vt:lpstr>Survey totals and results</vt:lpstr>
      <vt:lpstr> Churches connecting with a Purpose Results of the survey        </vt:lpstr>
      <vt:lpstr>Phase 2: Planning a Common Goal and Resource Fair</vt:lpstr>
      <vt:lpstr>  Planning the Fair: Churches, Businesses and Residents connecting  for the  purpose of engaging the entire Community 7 of the 10 churches in our target area have sent representatives to be part of our planning meeting  </vt:lpstr>
      <vt:lpstr>The community itself becomes part of the resource Fair</vt:lpstr>
      <vt:lpstr> Fund Raising for the Fair-Mustard Seed Grant Match </vt:lpstr>
      <vt:lpstr>  The Fair A Jobfest and Resource Fair for and by the community   </vt:lpstr>
      <vt:lpstr> The Fair Booths</vt:lpstr>
      <vt:lpstr> The Fair Activities  </vt:lpstr>
      <vt:lpstr> The Fair  The community Connects </vt:lpstr>
      <vt:lpstr>PowerPoint Presentation</vt:lpstr>
      <vt:lpstr>Huge Results! </vt:lpstr>
      <vt:lpstr>Phase 3: Create an ongoing “dream team”</vt:lpstr>
      <vt:lpstr>NW Gathering in partnership  with the Complete Streets Coalition</vt:lpstr>
      <vt:lpstr> The Results of the Focus groups “Our Asks”  </vt:lpstr>
      <vt:lpstr>  Our Councilmember and City Council </vt:lpstr>
      <vt:lpstr>Damascus Road Church Mission Team</vt:lpstr>
      <vt:lpstr>City Council unanimously voted to fund  Four (4)  of the 15 Asks  </vt:lpstr>
      <vt:lpstr>To date we  have successfully accomplished</vt:lpstr>
      <vt:lpstr>To date we  have successfully accomplished</vt:lpstr>
      <vt:lpstr> Items Funded in CIP 2018-2022 Budget </vt:lpstr>
      <vt:lpstr> Items Funded in CIP 2018-2022 Budget </vt:lpstr>
      <vt:lpstr>PowerPoint Presentation</vt:lpstr>
      <vt:lpstr>PowerPoint Presentation</vt:lpstr>
      <vt:lpstr>PowerPoint Presentation</vt:lpstr>
      <vt:lpstr>  Remaining items and Future plans to Beautify and build community </vt:lpstr>
      <vt:lpstr>  Remaining items and Future plans to prevent displacement and further gentrification</vt:lpstr>
      <vt:lpstr> We are just getting started </vt:lpstr>
      <vt:lpstr> Staff, training and capacity building needed to complete the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Shook</dc:creator>
  <cp:lastModifiedBy>Jill Shook</cp:lastModifiedBy>
  <cp:revision>2</cp:revision>
  <dcterms:created xsi:type="dcterms:W3CDTF">2019-03-26T22:28:29Z</dcterms:created>
  <dcterms:modified xsi:type="dcterms:W3CDTF">2019-04-28T01:28:02Z</dcterms:modified>
</cp:coreProperties>
</file>